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60" r:id="rId3"/>
    <p:sldId id="292" r:id="rId4"/>
    <p:sldId id="268" r:id="rId5"/>
    <p:sldId id="350" r:id="rId6"/>
    <p:sldId id="351" r:id="rId7"/>
    <p:sldId id="363" r:id="rId8"/>
    <p:sldId id="356" r:id="rId9"/>
    <p:sldId id="352" r:id="rId10"/>
    <p:sldId id="290" r:id="rId11"/>
    <p:sldId id="272" r:id="rId12"/>
    <p:sldId id="285" r:id="rId13"/>
    <p:sldId id="273" r:id="rId14"/>
    <p:sldId id="361" r:id="rId15"/>
    <p:sldId id="274" r:id="rId16"/>
    <p:sldId id="275" r:id="rId17"/>
    <p:sldId id="362" r:id="rId18"/>
    <p:sldId id="276" r:id="rId19"/>
    <p:sldId id="354" r:id="rId20"/>
    <p:sldId id="283" r:id="rId21"/>
    <p:sldId id="35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4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036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742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1329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4165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844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69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7272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947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163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06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672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953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789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047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373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753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64F21-F126-47B1-8F83-B13C857B64D0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BB07B9B-D488-4240-87D7-8886AAFFD2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30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9C08-201B-4B6B-823F-BC2316FC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097" y="-8467"/>
            <a:ext cx="4763558" cy="5545666"/>
          </a:xfrm>
        </p:spPr>
        <p:txBody>
          <a:bodyPr anchor="ctr">
            <a:normAutofit/>
          </a:bodyPr>
          <a:lstStyle/>
          <a:p>
            <a:r>
              <a:rPr lang="en-AU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Macropod Fence Injuries: Rescue, assessment, treatment &amp;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4B43F-E4D3-45FB-98AA-D4E96E411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endParaRPr lang="en-AU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5" name="Picture 4" descr="A bird standing on a dry grass field&#10;&#10;Description generated with very high confidence">
            <a:extLst>
              <a:ext uri="{FF2B5EF4-FFF2-40B4-BE49-F238E27FC236}">
                <a16:creationId xmlns:a16="http://schemas.microsoft.com/office/drawing/2014/main" id="{BC8A2CAD-2034-4F5E-8DA4-6E4ACFAF77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453" y="0"/>
            <a:ext cx="458713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8093B7-587E-40B9-9E70-B70790F291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" y="97813"/>
            <a:ext cx="2343912" cy="27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4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F7A9-DC66-4DBB-ACD8-5129ECFDF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0"/>
            <a:ext cx="9381067" cy="710381"/>
          </a:xfrm>
        </p:spPr>
        <p:txBody>
          <a:bodyPr>
            <a:normAutofit/>
          </a:bodyPr>
          <a:lstStyle/>
          <a:p>
            <a:r>
              <a:rPr lang="en-AU" dirty="0"/>
              <a:t>								Treatment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B8E87-FB04-47AD-833D-34EB7598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14" y="615079"/>
            <a:ext cx="11948585" cy="5366621"/>
          </a:xfrm>
        </p:spPr>
        <p:txBody>
          <a:bodyPr>
            <a:normAutofit fontScale="70000" lnSpcReduction="20000"/>
          </a:bodyPr>
          <a:lstStyle/>
          <a:p>
            <a:r>
              <a:rPr lang="en-AU" sz="3200" b="1" dirty="0"/>
              <a:t> Early &amp; intensive fluid treatment is required to treat dehydration and stress, and help prevent renal failure –(Sodium chloride plus Sodium Bicarbonate @ 1ml/ kg SC)</a:t>
            </a:r>
          </a:p>
          <a:p>
            <a:pPr lvl="2"/>
            <a:r>
              <a:rPr lang="en-AU" sz="2800" b="1" dirty="0"/>
              <a:t>Subcutaneous (2% - 3%)</a:t>
            </a:r>
          </a:p>
          <a:p>
            <a:pPr lvl="2"/>
            <a:r>
              <a:rPr lang="en-AU" sz="2800" b="1" dirty="0"/>
              <a:t> Intravenous (great care has to be used when giving IV fluids to prevent fluid overload.  The dose for bicarb if given is much less when given IV)</a:t>
            </a:r>
          </a:p>
          <a:p>
            <a:pPr marL="0" indent="0">
              <a:buNone/>
            </a:pPr>
            <a:endParaRPr lang="en-AU" sz="1000" b="1" dirty="0"/>
          </a:p>
          <a:p>
            <a:r>
              <a:rPr lang="en-AU" sz="3200" b="1" dirty="0"/>
              <a:t> Vit E/ Selenium 0.05ml/ kg</a:t>
            </a:r>
          </a:p>
          <a:p>
            <a:pPr marL="0" indent="0">
              <a:buNone/>
            </a:pPr>
            <a:endParaRPr lang="en-AU" sz="1000" b="1" dirty="0"/>
          </a:p>
          <a:p>
            <a:pPr lvl="4"/>
            <a:r>
              <a:rPr lang="en-AU" sz="2600" b="1" dirty="0"/>
              <a:t> 	   </a:t>
            </a:r>
            <a:r>
              <a:rPr lang="en-AU" sz="3400" b="1" dirty="0"/>
              <a:t>Analgesia - Tramadol 1mg/ kg IM</a:t>
            </a:r>
          </a:p>
          <a:p>
            <a:pPr lvl="4"/>
            <a:r>
              <a:rPr lang="en-AU" sz="2600" b="1" dirty="0"/>
              <a:t>       </a:t>
            </a:r>
            <a:r>
              <a:rPr lang="en-AU" sz="3200" b="1" dirty="0"/>
              <a:t>Wound treatment</a:t>
            </a:r>
          </a:p>
          <a:p>
            <a:pPr lvl="4"/>
            <a:r>
              <a:rPr lang="en-AU" sz="3200" b="1" dirty="0"/>
              <a:t>      </a:t>
            </a:r>
            <a:r>
              <a:rPr lang="en-AU" sz="3200" b="1" dirty="0" err="1"/>
              <a:t>Ultravac</a:t>
            </a:r>
            <a:r>
              <a:rPr lang="en-AU" sz="3200" b="1" dirty="0"/>
              <a:t> 5 in 1 for Tetanus (see Jim Pollock paper))</a:t>
            </a:r>
          </a:p>
          <a:p>
            <a:pPr lvl="4"/>
            <a:r>
              <a:rPr lang="en-AU" sz="3200" b="1" dirty="0"/>
              <a:t>      Piglet </a:t>
            </a:r>
            <a:r>
              <a:rPr lang="en-AU" sz="3200" b="1" dirty="0" err="1"/>
              <a:t>Baycox</a:t>
            </a:r>
            <a:r>
              <a:rPr lang="en-AU" sz="3200" b="1" dirty="0"/>
              <a:t> (0.4ml/ kg) in first week of care.</a:t>
            </a:r>
          </a:p>
          <a:p>
            <a:pPr lvl="4"/>
            <a:r>
              <a:rPr lang="en-AU" sz="3200" b="1" dirty="0"/>
              <a:t>      Ivermectin (1ml/ 10kg pour on).</a:t>
            </a:r>
          </a:p>
          <a:p>
            <a:pPr lvl="4"/>
            <a:r>
              <a:rPr lang="en-AU" sz="3200" b="1" dirty="0"/>
              <a:t>      VAM</a:t>
            </a:r>
          </a:p>
          <a:p>
            <a:pPr marL="0" indent="0">
              <a:buNone/>
            </a:pPr>
            <a:endParaRPr lang="en-AU" sz="1100" b="1" dirty="0"/>
          </a:p>
          <a:p>
            <a:endParaRPr lang="en-AU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930F9-6E57-451A-9A76-1274BE798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0550"/>
            <a:ext cx="2090464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51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C5C5-D5E5-4222-9E2E-3AE63684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1171"/>
            <a:ext cx="9796702" cy="1709229"/>
          </a:xfrm>
        </p:spPr>
        <p:txBody>
          <a:bodyPr/>
          <a:lstStyle/>
          <a:p>
            <a:r>
              <a:rPr lang="en-AU" dirty="0"/>
              <a:t>							Hip Dislocation</a:t>
            </a:r>
          </a:p>
        </p:txBody>
      </p:sp>
      <p:pic>
        <p:nvPicPr>
          <p:cNvPr id="5" name="Content Placeholder 4" descr="A picture containing indoor, photo, black&#10;&#10;Description automatically generated">
            <a:extLst>
              <a:ext uri="{FF2B5EF4-FFF2-40B4-BE49-F238E27FC236}">
                <a16:creationId xmlns:a16="http://schemas.microsoft.com/office/drawing/2014/main" id="{B1CCC931-84D7-40FE-BD7A-9D257646A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" y="0"/>
            <a:ext cx="3870707" cy="470642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DCB65-7F21-4A51-924D-2754DE63E5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3912" cy="2755392"/>
          </a:xfrm>
          <a:prstGeom prst="rect">
            <a:avLst/>
          </a:prstGeom>
        </p:spPr>
      </p:pic>
      <p:pic>
        <p:nvPicPr>
          <p:cNvPr id="7" name="Picture 4" descr="P1170066">
            <a:extLst>
              <a:ext uri="{FF2B5EF4-FFF2-40B4-BE49-F238E27FC236}">
                <a16:creationId xmlns:a16="http://schemas.microsoft.com/office/drawing/2014/main" id="{D101EC46-9BAE-4047-B5BD-EB8954CF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53052" y="56071"/>
            <a:ext cx="3527425" cy="32400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6B792A2-8AB7-4380-869A-57531D3B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4086" y="1026320"/>
            <a:ext cx="4688966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429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C5C5-D5E5-4222-9E2E-3AE63684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1172"/>
            <a:ext cx="9796702" cy="984174"/>
          </a:xfrm>
        </p:spPr>
        <p:txBody>
          <a:bodyPr>
            <a:normAutofit/>
          </a:bodyPr>
          <a:lstStyle/>
          <a:p>
            <a:r>
              <a:rPr lang="en-AU" dirty="0"/>
              <a:t>				Hip Dislocation: Types of treatment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DCB65-7F21-4A51-924D-2754DE63E5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3912" cy="2755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A25B4B-57A7-4A88-9BAA-0B7B35FF480F}"/>
              </a:ext>
            </a:extLst>
          </p:cNvPr>
          <p:cNvSpPr txBox="1"/>
          <p:nvPr/>
        </p:nvSpPr>
        <p:spPr>
          <a:xfrm>
            <a:off x="-310188" y="831788"/>
            <a:ext cx="89053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800" dirty="0"/>
              <a:t>Small animal, veterinary treatment is an option</a:t>
            </a:r>
          </a:p>
          <a:p>
            <a:pPr lvl="1"/>
            <a:endParaRPr lang="en-AU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dirty="0"/>
              <a:t>Closed reduction (traction, abduction, external </a:t>
            </a:r>
          </a:p>
          <a:p>
            <a:pPr lvl="1"/>
            <a:r>
              <a:rPr lang="en-AU" sz="2800" dirty="0"/>
              <a:t>   rotation, adduction and internal rotation)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dirty="0"/>
              <a:t>Open reduction</a:t>
            </a:r>
          </a:p>
          <a:p>
            <a:endParaRPr lang="en-AU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dirty="0"/>
              <a:t>Excision arthroplasty – removes head of femur.</a:t>
            </a:r>
            <a:r>
              <a:rPr lang="en-AU" dirty="0"/>
              <a:t> </a:t>
            </a:r>
          </a:p>
          <a:p>
            <a:pPr lvl="1"/>
            <a:r>
              <a:rPr lang="en-AU" sz="2800" dirty="0"/>
              <a:t>   Mobility affected but pain free.</a:t>
            </a:r>
          </a:p>
          <a:p>
            <a:endParaRPr lang="en-A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 </a:t>
            </a:r>
          </a:p>
        </p:txBody>
      </p:sp>
      <p:pic>
        <p:nvPicPr>
          <p:cNvPr id="5" name="Picture 3" descr="C:\Users\Steve\Pictures\2011-03-18\297.JPG">
            <a:extLst>
              <a:ext uri="{FF2B5EF4-FFF2-40B4-BE49-F238E27FC236}">
                <a16:creationId xmlns:a16="http://schemas.microsoft.com/office/drawing/2014/main" id="{ABFD7F01-BDFC-4722-89B8-97026C5B7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9920" y="4545641"/>
            <a:ext cx="3110481" cy="233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teve\Pictures\2011-03-18\393.JPG">
            <a:extLst>
              <a:ext uri="{FF2B5EF4-FFF2-40B4-BE49-F238E27FC236}">
                <a16:creationId xmlns:a16="http://schemas.microsoft.com/office/drawing/2014/main" id="{16A2EC62-7F0C-4185-B6C1-EDD1DE76E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2007" y="4545641"/>
            <a:ext cx="3110481" cy="2446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083E8A-9E38-48F2-B167-DA05CFCC4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488" y="4649049"/>
            <a:ext cx="3739512" cy="234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n animal&#10;&#10;Description automatically generated">
            <a:extLst>
              <a:ext uri="{FF2B5EF4-FFF2-40B4-BE49-F238E27FC236}">
                <a16:creationId xmlns:a16="http://schemas.microsoft.com/office/drawing/2014/main" id="{B2137E4D-5ADA-4173-A235-FBA2EDB5838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170" y="1885374"/>
            <a:ext cx="3505044" cy="2628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7FE9BA-9BE9-4867-85EB-35C4678A5517}"/>
              </a:ext>
            </a:extLst>
          </p:cNvPr>
          <p:cNvSpPr txBox="1"/>
          <p:nvPr/>
        </p:nvSpPr>
        <p:spPr>
          <a:xfrm>
            <a:off x="9753600" y="1308754"/>
            <a:ext cx="230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Junior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BA2B94-99BC-41E8-88A1-90729CEC61D1}"/>
              </a:ext>
            </a:extLst>
          </p:cNvPr>
          <p:cNvSpPr txBox="1"/>
          <p:nvPr/>
        </p:nvSpPr>
        <p:spPr>
          <a:xfrm>
            <a:off x="2609785" y="4055667"/>
            <a:ext cx="129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Tiger</a:t>
            </a:r>
          </a:p>
        </p:txBody>
      </p:sp>
    </p:spTree>
    <p:extLst>
      <p:ext uri="{BB962C8B-B14F-4D97-AF65-F5344CB8AC3E}">
        <p14:creationId xmlns:p14="http://schemas.microsoft.com/office/powerpoint/2010/main" val="17222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020093">
            <a:extLst>
              <a:ext uri="{FF2B5EF4-FFF2-40B4-BE49-F238E27FC236}">
                <a16:creationId xmlns:a16="http://schemas.microsoft.com/office/drawing/2014/main" id="{1FF3BDC0-F4A1-473C-A87D-323FC8EC9E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12" y="107439"/>
            <a:ext cx="2578688" cy="394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45874-C836-4854-88FD-E8F9B9C23B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3912" cy="2755392"/>
          </a:xfrm>
          <a:prstGeom prst="rect">
            <a:avLst/>
          </a:prstGeom>
        </p:spPr>
      </p:pic>
      <p:pic>
        <p:nvPicPr>
          <p:cNvPr id="6" name="Picture 5" descr="A close up of a sandwich&#10;&#10;Description automatically generated">
            <a:extLst>
              <a:ext uri="{FF2B5EF4-FFF2-40B4-BE49-F238E27FC236}">
                <a16:creationId xmlns:a16="http://schemas.microsoft.com/office/drawing/2014/main" id="{60455CC7-7138-4231-9B5F-B9B66F6523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38293" y="4121656"/>
            <a:ext cx="3673856" cy="2755392"/>
          </a:xfrm>
          <a:prstGeom prst="rect">
            <a:avLst/>
          </a:prstGeom>
        </p:spPr>
      </p:pic>
      <p:pic>
        <p:nvPicPr>
          <p:cNvPr id="7" name="Picture 6" descr="A close up of a chicken&#10;&#10;Description automatically generated">
            <a:extLst>
              <a:ext uri="{FF2B5EF4-FFF2-40B4-BE49-F238E27FC236}">
                <a16:creationId xmlns:a16="http://schemas.microsoft.com/office/drawing/2014/main" id="{987E7FE3-CBE5-4FAB-8A56-A54BEB31DE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142" y="4102606"/>
            <a:ext cx="3673857" cy="2755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FF3C46-9009-4A50-B7C3-594CE97BB988}"/>
              </a:ext>
            </a:extLst>
          </p:cNvPr>
          <p:cNvSpPr txBox="1"/>
          <p:nvPr/>
        </p:nvSpPr>
        <p:spPr>
          <a:xfrm>
            <a:off x="4419600" y="3579386"/>
            <a:ext cx="224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Gumnut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81F90-4651-4DC1-96F6-18571F620DE4}"/>
              </a:ext>
            </a:extLst>
          </p:cNvPr>
          <p:cNvSpPr txBox="1"/>
          <p:nvPr/>
        </p:nvSpPr>
        <p:spPr>
          <a:xfrm>
            <a:off x="9231870" y="3598436"/>
            <a:ext cx="224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Gumnut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E8A7DC-369E-42FC-B2A2-7BD28917D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107439"/>
            <a:ext cx="3352800" cy="787911"/>
          </a:xfrm>
        </p:spPr>
        <p:txBody>
          <a:bodyPr/>
          <a:lstStyle/>
          <a:p>
            <a:r>
              <a:rPr lang="en-AU" dirty="0"/>
              <a:t>Lacerations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32951-8123-4F0D-87E2-5D761B8DAA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457" y="538602"/>
            <a:ext cx="3853864" cy="2890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2B06B-2EFC-4B9A-B0AF-08B6ED5B42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201" y="749397"/>
            <a:ext cx="3673857" cy="27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50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F1AF3-0BF2-4B3D-9435-6DEFDF3F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			</a:t>
            </a:r>
            <a:r>
              <a:rPr lang="en-AU" sz="4000" b="1" dirty="0"/>
              <a:t>In-situ laceration treatment </a:t>
            </a:r>
          </a:p>
        </p:txBody>
      </p:sp>
      <p:pic>
        <p:nvPicPr>
          <p:cNvPr id="5" name="Content Placeholder 4" descr="A picture containing animal, mammal, cat, grass&#10;&#10;Description automatically generated">
            <a:extLst>
              <a:ext uri="{FF2B5EF4-FFF2-40B4-BE49-F238E27FC236}">
                <a16:creationId xmlns:a16="http://schemas.microsoft.com/office/drawing/2014/main" id="{D5EF5369-29DD-4129-9BD8-EA83079EE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1657350"/>
            <a:ext cx="3857625" cy="5143500"/>
          </a:xfrm>
        </p:spPr>
      </p:pic>
      <p:pic>
        <p:nvPicPr>
          <p:cNvPr id="7" name="Picture 6" descr="A pile of hay&#10;&#10;Description automatically generated">
            <a:extLst>
              <a:ext uri="{FF2B5EF4-FFF2-40B4-BE49-F238E27FC236}">
                <a16:creationId xmlns:a16="http://schemas.microsoft.com/office/drawing/2014/main" id="{15BF8576-6A11-45F2-A304-2C2F258BDA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1714501"/>
            <a:ext cx="3857625" cy="5143499"/>
          </a:xfrm>
          <a:prstGeom prst="rect">
            <a:avLst/>
          </a:prstGeom>
        </p:spPr>
      </p:pic>
      <p:pic>
        <p:nvPicPr>
          <p:cNvPr id="9" name="Picture 8" descr="An animal standing on grass&#10;&#10;Description automatically generated">
            <a:extLst>
              <a:ext uri="{FF2B5EF4-FFF2-40B4-BE49-F238E27FC236}">
                <a16:creationId xmlns:a16="http://schemas.microsoft.com/office/drawing/2014/main" id="{A67BA390-181B-4FAE-B280-BA1C77EFA4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1450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83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1DF1-6136-4955-8374-6F5A3CB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66" y="24893"/>
            <a:ext cx="8596668" cy="660400"/>
          </a:xfrm>
        </p:spPr>
        <p:txBody>
          <a:bodyPr/>
          <a:lstStyle/>
          <a:p>
            <a:r>
              <a:rPr lang="en-AU" dirty="0"/>
              <a:t>					Ischaemic damage</a:t>
            </a:r>
          </a:p>
        </p:txBody>
      </p:sp>
      <p:pic>
        <p:nvPicPr>
          <p:cNvPr id="5" name="Content Placeholder 4" descr="P8160519">
            <a:extLst>
              <a:ext uri="{FF2B5EF4-FFF2-40B4-BE49-F238E27FC236}">
                <a16:creationId xmlns:a16="http://schemas.microsoft.com/office/drawing/2014/main" id="{D1905374-7D23-461C-917C-45C4267BC4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270000"/>
            <a:ext cx="3143249" cy="27002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02979-A091-4F44-8977-E0944DD951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3912" cy="2755392"/>
          </a:xfrm>
          <a:prstGeom prst="rect">
            <a:avLst/>
          </a:prstGeom>
        </p:spPr>
      </p:pic>
      <p:pic>
        <p:nvPicPr>
          <p:cNvPr id="4" name="Picture 3" descr="A picture containing looking, face, front, red&#10;&#10;Description automatically generated">
            <a:extLst>
              <a:ext uri="{FF2B5EF4-FFF2-40B4-BE49-F238E27FC236}">
                <a16:creationId xmlns:a16="http://schemas.microsoft.com/office/drawing/2014/main" id="{3EEDDBAD-2CC5-43E6-B15B-6C81620044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86475" y="3876675"/>
            <a:ext cx="3429000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BA918-EC46-46EC-8174-40F31F1510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69325" y="3254375"/>
            <a:ext cx="4140200" cy="3105150"/>
          </a:xfrm>
          <a:prstGeom prst="rect">
            <a:avLst/>
          </a:prstGeom>
        </p:spPr>
      </p:pic>
      <p:pic>
        <p:nvPicPr>
          <p:cNvPr id="9" name="Picture 8" descr="A picture containing indoor, laying, small, cat&#10;&#10;Description automatically generated">
            <a:extLst>
              <a:ext uri="{FF2B5EF4-FFF2-40B4-BE49-F238E27FC236}">
                <a16:creationId xmlns:a16="http://schemas.microsoft.com/office/drawing/2014/main" id="{3F702196-B11B-4D20-AC55-0033EDCE78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187" y="3957065"/>
            <a:ext cx="3867913" cy="2900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48762-A6CA-4527-A167-DAFA6ED096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994" y="673608"/>
            <a:ext cx="3673856" cy="27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4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646A-5F80-45A4-9F68-69996371E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6" y="278080"/>
            <a:ext cx="9604303" cy="1320800"/>
          </a:xfrm>
        </p:spPr>
        <p:txBody>
          <a:bodyPr/>
          <a:lstStyle/>
          <a:p>
            <a:r>
              <a:rPr lang="en-AU" dirty="0"/>
              <a:t>				Neurological damage: Sciatic nerve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49139-255D-4971-947C-835D285B79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3912" cy="2755392"/>
          </a:xfrm>
          <a:prstGeom prst="rect">
            <a:avLst/>
          </a:prstGeom>
        </p:spPr>
      </p:pic>
      <p:pic>
        <p:nvPicPr>
          <p:cNvPr id="4" name="Picture 3" descr="A picture containing animal, brown, small, sitting&#10;&#10;Description automatically generated">
            <a:extLst>
              <a:ext uri="{FF2B5EF4-FFF2-40B4-BE49-F238E27FC236}">
                <a16:creationId xmlns:a16="http://schemas.microsoft.com/office/drawing/2014/main" id="{FDEFB036-10B2-4443-B7A9-DA47F7348B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95559" y="3313113"/>
            <a:ext cx="4051300" cy="3038475"/>
          </a:xfrm>
          <a:prstGeom prst="rect">
            <a:avLst/>
          </a:prstGeom>
        </p:spPr>
      </p:pic>
      <p:pic>
        <p:nvPicPr>
          <p:cNvPr id="8" name="Picture 7" descr="A cat lying on a blanket&#10;&#10;Description automatically generated">
            <a:extLst>
              <a:ext uri="{FF2B5EF4-FFF2-40B4-BE49-F238E27FC236}">
                <a16:creationId xmlns:a16="http://schemas.microsoft.com/office/drawing/2014/main" id="{8598D2C7-8EEF-4682-85B6-0F45D6ADFB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32411" y="3336231"/>
            <a:ext cx="4051301" cy="303847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FA05D-8170-4311-B4BF-34998135B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32" y="1488613"/>
            <a:ext cx="8596668" cy="3880773"/>
          </a:xfrm>
        </p:spPr>
        <p:txBody>
          <a:bodyPr>
            <a:normAutofit/>
          </a:bodyPr>
          <a:lstStyle/>
          <a:p>
            <a:r>
              <a:rPr lang="en-AU" sz="3600" dirty="0"/>
              <a:t>For knuckling strap in dorsiflexed 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DFF4A-56B7-4C83-A440-7D56F6F11A39}"/>
              </a:ext>
            </a:extLst>
          </p:cNvPr>
          <p:cNvSpPr txBox="1"/>
          <p:nvPr/>
        </p:nvSpPr>
        <p:spPr>
          <a:xfrm>
            <a:off x="9274002" y="4102608"/>
            <a:ext cx="1260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Violet</a:t>
            </a:r>
          </a:p>
        </p:txBody>
      </p:sp>
    </p:spTree>
    <p:extLst>
      <p:ext uri="{BB962C8B-B14F-4D97-AF65-F5344CB8AC3E}">
        <p14:creationId xmlns:p14="http://schemas.microsoft.com/office/powerpoint/2010/main" val="1344046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6C12-02CF-491B-B00E-1C012537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6300"/>
          </a:xfrm>
        </p:spPr>
        <p:txBody>
          <a:bodyPr/>
          <a:lstStyle/>
          <a:p>
            <a:r>
              <a:rPr lang="en-AU" dirty="0"/>
              <a:t>Neurological damage: Sciatic nerve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CDB41C-B5F5-4FCC-B084-B7DFC6249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41044" y="2329657"/>
            <a:ext cx="5175249" cy="3881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1E3C6-A019-454D-8951-D4C8FCF51E33}"/>
              </a:ext>
            </a:extLst>
          </p:cNvPr>
          <p:cNvSpPr txBox="1"/>
          <p:nvPr/>
        </p:nvSpPr>
        <p:spPr>
          <a:xfrm>
            <a:off x="171450" y="2333685"/>
            <a:ext cx="441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Sciatic nerve palsy can also result in foot drop - inability to dorsiflex foot. If ankle is not splinted when animal tries to mobilise, severe ankle ligament injuries can occur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D014E-DB7E-45D1-873A-88629E8B67D3}"/>
              </a:ext>
            </a:extLst>
          </p:cNvPr>
          <p:cNvSpPr txBox="1"/>
          <p:nvPr/>
        </p:nvSpPr>
        <p:spPr>
          <a:xfrm>
            <a:off x="9123362" y="4088011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err="1"/>
              <a:t>Geila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417778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D768-C778-43D0-B0E7-525357D8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Neurological damage: Obturator nerve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A43694-C1D1-4233-9C15-420D154A3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718" y="3157187"/>
            <a:ext cx="4263231" cy="32012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6FE6D-1725-4652-9CAA-E73D1778D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3912" cy="2755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DE833-C39A-4911-8195-83B301412BB9}"/>
              </a:ext>
            </a:extLst>
          </p:cNvPr>
          <p:cNvSpPr txBox="1"/>
          <p:nvPr/>
        </p:nvSpPr>
        <p:spPr>
          <a:xfrm>
            <a:off x="209550" y="1930400"/>
            <a:ext cx="10496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3200" b="1" dirty="0"/>
              <a:t> Obturator nerve palsy causes inability to bring leg in towards body (adduct leg) – causes ‘frog-like’ hop.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56190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21E5-CB6B-4EEB-BF55-116AA9F5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716" y="116807"/>
            <a:ext cx="5217538" cy="699501"/>
          </a:xfrm>
        </p:spPr>
        <p:txBody>
          <a:bodyPr>
            <a:normAutofit/>
          </a:bodyPr>
          <a:lstStyle/>
          <a:p>
            <a:r>
              <a:rPr lang="en-AU" sz="3600" dirty="0"/>
              <a:t>			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7D3E6-8124-4B96-9E49-874CFDB6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393" y="830640"/>
            <a:ext cx="5211607" cy="3880773"/>
          </a:xfrm>
        </p:spPr>
        <p:txBody>
          <a:bodyPr>
            <a:normAutofit fontScale="92500"/>
          </a:bodyPr>
          <a:lstStyle/>
          <a:p>
            <a:r>
              <a:rPr lang="en-AU" sz="3200" dirty="0"/>
              <a:t> Major fractures of the femur and tibia normally result in euthanasia. Often there are minor fractures of the toe and metatarsus.  If there is suspicion of a fracture then splinting of the foot is recommended.</a:t>
            </a:r>
          </a:p>
          <a:p>
            <a:pPr marL="0" indent="0">
              <a:buNone/>
            </a:pPr>
            <a:endParaRPr lang="en-AU" sz="3200" dirty="0"/>
          </a:p>
          <a:p>
            <a:pPr marL="0" indent="0">
              <a:buNone/>
            </a:pPr>
            <a:endParaRPr lang="en-AU" sz="1800" dirty="0"/>
          </a:p>
          <a:p>
            <a:pPr marL="0" indent="0">
              <a:buNone/>
            </a:pPr>
            <a:endParaRPr lang="en-AU" sz="1800" dirty="0"/>
          </a:p>
        </p:txBody>
      </p:sp>
      <p:pic>
        <p:nvPicPr>
          <p:cNvPr id="5" name="Content Placeholder 5" descr="A bird on a wire fence&#10;&#10;Description generated with high confidence">
            <a:extLst>
              <a:ext uri="{FF2B5EF4-FFF2-40B4-BE49-F238E27FC236}">
                <a16:creationId xmlns:a16="http://schemas.microsoft.com/office/drawing/2014/main" id="{1C0E16B0-952E-42AC-B41F-52E394EF8C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75727" y="462877"/>
            <a:ext cx="3047461" cy="4616298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A200F82-3BD5-4E0C-8CC6-E1013CC57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74520"/>
            <a:ext cx="1943629" cy="19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3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735A0-D7BD-4C12-8A40-3D2F8D45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					</a:t>
            </a:r>
            <a:r>
              <a:rPr lang="en-AU" sz="4000" b="1" dirty="0"/>
              <a:t>In 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E2492-B1A3-43F5-BD72-A4C978839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b="1" dirty="0"/>
              <a:t>Pints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F4DB031-0F4A-4146-BAB7-F8A1B691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5038" y="2160588"/>
            <a:ext cx="3344862" cy="456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948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3CB9-68F3-40C0-A5B3-1B838883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66" y="146647"/>
            <a:ext cx="8596668" cy="826747"/>
          </a:xfrm>
        </p:spPr>
        <p:txBody>
          <a:bodyPr>
            <a:normAutofit/>
          </a:bodyPr>
          <a:lstStyle/>
          <a:p>
            <a:r>
              <a:rPr lang="en-AU" dirty="0"/>
              <a:t>							Recovery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BCE4D2-6D8F-4659-8CD9-2BF01EF0D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6960" cy="275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F156E-ECDE-4D16-9C11-A63D96B64B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3912" cy="2755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55952F-BE8D-4246-AF49-FC6014DD2CC2}"/>
              </a:ext>
            </a:extLst>
          </p:cNvPr>
          <p:cNvSpPr txBox="1"/>
          <p:nvPr/>
        </p:nvSpPr>
        <p:spPr>
          <a:xfrm>
            <a:off x="0" y="1034725"/>
            <a:ext cx="9523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   Bedding &amp; pressure sores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   Standing practice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	Wound treatment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   Pathology if infection suspected</a:t>
            </a:r>
          </a:p>
          <a:p>
            <a:endParaRPr lang="en-AU" sz="3600" dirty="0"/>
          </a:p>
        </p:txBody>
      </p:sp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C7FCA6F1-3E90-4598-97E1-25C70106B3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600" y="3219450"/>
            <a:ext cx="48514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88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169B-2603-4B83-A6AB-0C9B6B92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7813"/>
            <a:ext cx="8596668" cy="1320800"/>
          </a:xfrm>
        </p:spPr>
        <p:txBody>
          <a:bodyPr>
            <a:normAutofit/>
          </a:bodyPr>
          <a:lstStyle/>
          <a:p>
            <a:r>
              <a:rPr lang="en-AU" sz="4000" b="1" dirty="0"/>
              <a:t>							</a:t>
            </a:r>
            <a:r>
              <a:rPr lang="en-AU" sz="4000" b="1"/>
              <a:t>Wound Treatment</a:t>
            </a:r>
            <a:br>
              <a:rPr lang="en-AU" sz="4000" b="1"/>
            </a:br>
            <a:endParaRPr lang="en-AU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E112A-2D0A-4D92-8BE4-5224B9476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10837332" cy="5369387"/>
          </a:xfrm>
        </p:spPr>
        <p:txBody>
          <a:bodyPr>
            <a:normAutofit fontScale="92500" lnSpcReduction="10000"/>
          </a:bodyPr>
          <a:lstStyle/>
          <a:p>
            <a:r>
              <a:rPr lang="en-AU" sz="3600" dirty="0"/>
              <a:t>Wound cleaning (e.g. NS, </a:t>
            </a:r>
            <a:r>
              <a:rPr lang="en-AU" sz="3600" dirty="0" err="1"/>
              <a:t>Prontosan</a:t>
            </a:r>
            <a:r>
              <a:rPr lang="en-AU" sz="3600" dirty="0"/>
              <a:t>)</a:t>
            </a:r>
          </a:p>
          <a:p>
            <a:r>
              <a:rPr lang="en-AU" sz="3600" dirty="0"/>
              <a:t>Topical treatment (</a:t>
            </a:r>
            <a:r>
              <a:rPr lang="en-AU" sz="3600" dirty="0" err="1"/>
              <a:t>chlorsig</a:t>
            </a:r>
            <a:r>
              <a:rPr lang="en-AU" sz="3600" dirty="0"/>
              <a:t> &amp; Manuka honey)</a:t>
            </a:r>
          </a:p>
          <a:p>
            <a:r>
              <a:rPr lang="en-AU" sz="3600" dirty="0"/>
              <a:t>Dressings</a:t>
            </a:r>
          </a:p>
          <a:p>
            <a:r>
              <a:rPr lang="en-AU" sz="3600" dirty="0"/>
              <a:t> </a:t>
            </a:r>
            <a:r>
              <a:rPr lang="en-AU" sz="3600" dirty="0" err="1"/>
              <a:t>Betamox</a:t>
            </a:r>
            <a:r>
              <a:rPr lang="en-AU" sz="3600" dirty="0"/>
              <a:t> LA 150mg/ ml</a:t>
            </a:r>
          </a:p>
          <a:p>
            <a:pPr marL="0" indent="0">
              <a:buNone/>
            </a:pPr>
            <a:r>
              <a:rPr lang="en-AU" sz="3600" dirty="0"/>
              <a:t>	0.1 to 0.3ml/ kg SC or </a:t>
            </a:r>
          </a:p>
          <a:p>
            <a:pPr marL="0" indent="0">
              <a:buNone/>
            </a:pPr>
            <a:r>
              <a:rPr lang="en-AU" sz="3600" dirty="0"/>
              <a:t>   IM, second daily. Or</a:t>
            </a:r>
          </a:p>
          <a:p>
            <a:pPr marL="0" indent="0">
              <a:buNone/>
            </a:pPr>
            <a:r>
              <a:rPr lang="en-AU" sz="3600" dirty="0"/>
              <a:t>   Oxytetracycline LA, </a:t>
            </a:r>
          </a:p>
          <a:p>
            <a:pPr marL="0" indent="0">
              <a:buNone/>
            </a:pPr>
            <a:r>
              <a:rPr lang="en-AU" sz="3600" dirty="0"/>
              <a:t>   300mg/ ml, 0.1ml/ kg, </a:t>
            </a:r>
          </a:p>
          <a:p>
            <a:pPr marL="0" indent="0">
              <a:buNone/>
            </a:pPr>
            <a:r>
              <a:rPr lang="en-AU" sz="3600" dirty="0"/>
              <a:t>   IM third daily</a:t>
            </a:r>
          </a:p>
        </p:txBody>
      </p:sp>
      <p:pic>
        <p:nvPicPr>
          <p:cNvPr id="4" name="Picture 3" descr="A picture containing indoor, red, chair, cat&#10;&#10;Description automatically generated">
            <a:extLst>
              <a:ext uri="{FF2B5EF4-FFF2-40B4-BE49-F238E27FC236}">
                <a16:creationId xmlns:a16="http://schemas.microsoft.com/office/drawing/2014/main" id="{A7EAFC87-68C5-46C2-9124-68BFD386C2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18506" y="3491707"/>
            <a:ext cx="3752850" cy="2814638"/>
          </a:xfrm>
          <a:prstGeom prst="rect">
            <a:avLst/>
          </a:prstGeom>
        </p:spPr>
      </p:pic>
      <p:pic>
        <p:nvPicPr>
          <p:cNvPr id="6" name="Picture 5" descr="A picture containing animal, cat, mammal, indoor&#10;&#10;Description automatically generated">
            <a:extLst>
              <a:ext uri="{FF2B5EF4-FFF2-40B4-BE49-F238E27FC236}">
                <a16:creationId xmlns:a16="http://schemas.microsoft.com/office/drawing/2014/main" id="{C04A4414-6BEF-4710-BBAB-E6589B36A1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16575" y="3502026"/>
            <a:ext cx="3835399" cy="28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6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35A2C-CED5-4840-9776-1838B404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330" y="156238"/>
            <a:ext cx="6758636" cy="1320800"/>
          </a:xfrm>
        </p:spPr>
        <p:txBody>
          <a:bodyPr/>
          <a:lstStyle/>
          <a:p>
            <a:r>
              <a:rPr lang="en-AU" dirty="0"/>
              <a:t>        </a:t>
            </a:r>
            <a:r>
              <a:rPr lang="en-AU" sz="4000" b="1" dirty="0"/>
              <a:t>Fence injury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815C6-FEFB-4B61-ABD7-BB88B63C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8936"/>
            <a:ext cx="11507638" cy="3880773"/>
          </a:xfrm>
        </p:spPr>
        <p:txBody>
          <a:bodyPr>
            <a:normAutofit fontScale="92500" lnSpcReduction="10000"/>
          </a:bodyPr>
          <a:lstStyle/>
          <a:p>
            <a:r>
              <a:rPr lang="en-AU" sz="3200" dirty="0"/>
              <a:t> </a:t>
            </a:r>
            <a:r>
              <a:rPr lang="en-AU" sz="3200" b="1" dirty="0"/>
              <a:t>98% of all fence injury cases should be brought into care</a:t>
            </a:r>
          </a:p>
          <a:p>
            <a:pPr marL="0" indent="0">
              <a:buNone/>
            </a:pPr>
            <a:r>
              <a:rPr lang="en-AU" dirty="0"/>
              <a:t> </a:t>
            </a:r>
          </a:p>
          <a:p>
            <a:r>
              <a:rPr lang="en-AU" sz="3200" b="1" dirty="0"/>
              <a:t> Many fence injured macropods can have a successful outcome.</a:t>
            </a:r>
          </a:p>
          <a:p>
            <a:r>
              <a:rPr lang="en-AU" sz="3200" b="1" dirty="0"/>
              <a:t> Just because a fence injured animal cannot get up after being freed does not mean it will never do so.</a:t>
            </a:r>
          </a:p>
          <a:p>
            <a:r>
              <a:rPr lang="en-AU" sz="3200" b="1" dirty="0"/>
              <a:t> Completed around 1500 fence injury rescues.  Around 100 this year to date</a:t>
            </a:r>
          </a:p>
          <a:p>
            <a:pPr marL="0" indent="0">
              <a:buNone/>
            </a:pP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68661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52AB9-1F57-45A4-91CC-5B17BFA9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40" y="156238"/>
            <a:ext cx="8596668" cy="839278"/>
          </a:xfrm>
        </p:spPr>
        <p:txBody>
          <a:bodyPr/>
          <a:lstStyle/>
          <a:p>
            <a:r>
              <a:rPr lang="en-AU" dirty="0"/>
              <a:t>				</a:t>
            </a:r>
            <a:r>
              <a:rPr lang="en-AU" sz="4000" b="1" dirty="0"/>
              <a:t>What we are covering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ACABB-493B-41D4-B67A-2DAC5B14D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911" y="713868"/>
            <a:ext cx="10184853" cy="5987894"/>
          </a:xfrm>
        </p:spPr>
        <p:txBody>
          <a:bodyPr>
            <a:noAutofit/>
          </a:bodyPr>
          <a:lstStyle/>
          <a:p>
            <a:r>
              <a:rPr lang="en-AU" b="1" dirty="0"/>
              <a:t>The rescue</a:t>
            </a:r>
          </a:p>
          <a:p>
            <a:pPr lvl="1"/>
            <a:r>
              <a:rPr lang="en-AU" sz="1800" dirty="0"/>
              <a:t>Equipment</a:t>
            </a:r>
          </a:p>
          <a:p>
            <a:pPr lvl="1"/>
            <a:r>
              <a:rPr lang="en-AU" sz="1800" dirty="0"/>
              <a:t>Plan (types of fences, form of entanglement, mother &amp; joey situation</a:t>
            </a:r>
          </a:p>
          <a:p>
            <a:pPr lvl="1"/>
            <a:r>
              <a:rPr lang="en-AU" sz="1800" dirty="0"/>
              <a:t>Safety, on-site medication, transportation, hypothermia, hyperthermia</a:t>
            </a:r>
          </a:p>
          <a:p>
            <a:r>
              <a:rPr lang="en-AU" b="1" dirty="0"/>
              <a:t>Assessment</a:t>
            </a:r>
          </a:p>
          <a:p>
            <a:pPr lvl="1"/>
            <a:r>
              <a:rPr lang="en-AU" sz="1800" dirty="0"/>
              <a:t>Stress, lactic acidosis, hydration status </a:t>
            </a:r>
          </a:p>
          <a:p>
            <a:pPr lvl="1"/>
            <a:r>
              <a:rPr lang="en-AU" sz="1800" dirty="0"/>
              <a:t>Hip Dislocation, fractures.</a:t>
            </a:r>
          </a:p>
          <a:p>
            <a:r>
              <a:rPr lang="en-AU" b="1" dirty="0"/>
              <a:t>Treatment</a:t>
            </a:r>
          </a:p>
          <a:p>
            <a:pPr lvl="1"/>
            <a:r>
              <a:rPr lang="en-AU" sz="1800" dirty="0"/>
              <a:t>Fluid therapy &amp; bicarbonate treatment if necessary</a:t>
            </a:r>
          </a:p>
          <a:p>
            <a:pPr lvl="1"/>
            <a:r>
              <a:rPr lang="en-AU" sz="1800" dirty="0"/>
              <a:t>Wounds and  ischaemic damage </a:t>
            </a:r>
          </a:p>
          <a:p>
            <a:pPr lvl="1"/>
            <a:r>
              <a:rPr lang="en-AU" sz="1800" dirty="0"/>
              <a:t>Nerve palsy: footdrop, knuckling and leg splaying, </a:t>
            </a:r>
          </a:p>
          <a:p>
            <a:pPr lvl="1"/>
            <a:r>
              <a:rPr lang="en-AU" sz="1800" dirty="0"/>
              <a:t>Medication – pain relief, antibiotics, </a:t>
            </a:r>
            <a:r>
              <a:rPr lang="en-AU" sz="1800" dirty="0" err="1"/>
              <a:t>Baycox</a:t>
            </a:r>
            <a:r>
              <a:rPr lang="en-AU" sz="1800" dirty="0"/>
              <a:t>, tetanus vax, ivermectin , VAM</a:t>
            </a:r>
          </a:p>
          <a:p>
            <a:r>
              <a:rPr lang="en-AU" b="1" dirty="0"/>
              <a:t>Recovery</a:t>
            </a:r>
          </a:p>
          <a:p>
            <a:pPr lvl="1"/>
            <a:r>
              <a:rPr lang="en-AU" sz="1800" dirty="0"/>
              <a:t>Standing practice, bedding, dressing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60523-6C60-426D-ACD2-2C3C7A84B8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211006" cy="259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2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71A6-F4D9-4F36-8B95-6789ACF1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130" y="0"/>
            <a:ext cx="3497565" cy="15831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					</a:t>
            </a:r>
            <a:r>
              <a:rPr lang="en-US" sz="4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Rescue equipment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868883-1D86-4A95-8EA3-883B749E27C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465" y="221595"/>
            <a:ext cx="5100536" cy="4121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C326A1-508B-4E04-BF1E-E7B4D369D8DC}"/>
              </a:ext>
            </a:extLst>
          </p:cNvPr>
          <p:cNvSpPr txBox="1"/>
          <p:nvPr/>
        </p:nvSpPr>
        <p:spPr>
          <a:xfrm>
            <a:off x="6275030" y="1685246"/>
            <a:ext cx="591697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/>
              <a:t> Several blankets, nets</a:t>
            </a:r>
          </a:p>
          <a:p>
            <a:endParaRPr lang="en-AU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/>
              <a:t> Wire cutters/ separators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/>
              <a:t> Large joey bag for at-heel fence hangers</a:t>
            </a:r>
          </a:p>
          <a:p>
            <a:endParaRPr lang="en-AU" sz="1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/>
              <a:t>Stretcher</a:t>
            </a:r>
          </a:p>
          <a:p>
            <a:endParaRPr lang="en-AU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/>
              <a:t> Sedation</a:t>
            </a:r>
          </a:p>
          <a:p>
            <a:endParaRPr lang="en-AU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/>
              <a:t> Compression bandage</a:t>
            </a:r>
          </a:p>
          <a:p>
            <a:endParaRPr lang="en-AU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/>
              <a:t> Saline, moisturising/ antiseptic  cream, NAD, crepe bandage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FAC383-835C-4004-9C2E-D2CFF70D59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3912" cy="27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16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567EE-97F0-4121-AB6C-458EAF563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38" y="0"/>
            <a:ext cx="5537862" cy="88363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	</a:t>
            </a:r>
            <a:r>
              <a:rPr lang="en-US" sz="4000" b="1" dirty="0"/>
              <a:t>Planning the rescue</a:t>
            </a: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08DAA09F-DF33-483A-A846-D61EC5820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3" y="688884"/>
            <a:ext cx="6275132" cy="3880773"/>
          </a:xfrm>
        </p:spPr>
        <p:txBody>
          <a:bodyPr>
            <a:normAutofit/>
          </a:bodyPr>
          <a:lstStyle/>
          <a:p>
            <a:r>
              <a:rPr lang="en-US" sz="2400" b="1" dirty="0"/>
              <a:t> Preferably two rescuers</a:t>
            </a:r>
          </a:p>
          <a:p>
            <a:r>
              <a:rPr lang="en-US" sz="2400" b="1" dirty="0"/>
              <a:t>Assess the situation at a distance and apportion tasks</a:t>
            </a:r>
          </a:p>
          <a:p>
            <a:r>
              <a:rPr lang="en-US" sz="2400" b="1" dirty="0"/>
              <a:t> Mother/ joey situations</a:t>
            </a:r>
          </a:p>
          <a:p>
            <a:r>
              <a:rPr lang="en-US" sz="2400" b="1" dirty="0"/>
              <a:t>Types of fences &amp; likely impacts</a:t>
            </a:r>
          </a:p>
          <a:p>
            <a:r>
              <a:rPr lang="en-US" dirty="0"/>
              <a:t> </a:t>
            </a:r>
            <a:r>
              <a:rPr lang="en-US" sz="2400" b="1" dirty="0"/>
              <a:t>Approach cautiously but deliberatively</a:t>
            </a:r>
          </a:p>
          <a:p>
            <a:r>
              <a:rPr lang="en-US" sz="2400" b="1" dirty="0"/>
              <a:t>Safety</a:t>
            </a:r>
          </a:p>
          <a:p>
            <a:r>
              <a:rPr lang="en-US" sz="2400" b="1" dirty="0"/>
              <a:t>Note all circumstances</a:t>
            </a:r>
          </a:p>
        </p:txBody>
      </p:sp>
      <p:pic>
        <p:nvPicPr>
          <p:cNvPr id="24" name="Content Placeholder 3" descr="A person that is standing in the grass&#10;&#10;Description generated with high confidence">
            <a:extLst>
              <a:ext uri="{FF2B5EF4-FFF2-40B4-BE49-F238E27FC236}">
                <a16:creationId xmlns:a16="http://schemas.microsoft.com/office/drawing/2014/main" id="{6D59A07C-F575-4DD5-BC3F-2B73A9BE5CA4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8" r="4722" b="5"/>
          <a:stretch/>
        </p:blipFill>
        <p:spPr>
          <a:xfrm>
            <a:off x="5320734" y="609599"/>
            <a:ext cx="1859286" cy="2600821"/>
          </a:xfrm>
          <a:prstGeom prst="rect">
            <a:avLst/>
          </a:prstGeom>
        </p:spPr>
      </p:pic>
      <p:pic>
        <p:nvPicPr>
          <p:cNvPr id="20" name="Picture 19" descr="A giraffe lying down in a field&#10;&#10;Description generated with high confidence">
            <a:extLst>
              <a:ext uri="{FF2B5EF4-FFF2-40B4-BE49-F238E27FC236}">
                <a16:creationId xmlns:a16="http://schemas.microsoft.com/office/drawing/2014/main" id="{981AA0C8-9238-432E-8849-BE7FB186EB9C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408619" y="261048"/>
            <a:ext cx="2178714" cy="2949372"/>
          </a:xfrm>
          <a:prstGeom prst="rect">
            <a:avLst/>
          </a:prstGeom>
        </p:spPr>
      </p:pic>
      <p:pic>
        <p:nvPicPr>
          <p:cNvPr id="21" name="Picture 20" descr="A close up of a dry grass field&#10;&#10;Description generated with very high confidence">
            <a:extLst>
              <a:ext uri="{FF2B5EF4-FFF2-40B4-BE49-F238E27FC236}">
                <a16:creationId xmlns:a16="http://schemas.microsoft.com/office/drawing/2014/main" id="{6B3DFC7E-4374-4DD7-8854-69FE2041696E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795" y="271491"/>
            <a:ext cx="2267205" cy="2949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E7180B-5E13-4794-BFBB-4A7CBE5EA3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7068"/>
            <a:ext cx="2033878" cy="2390931"/>
          </a:xfrm>
          <a:prstGeom prst="rect">
            <a:avLst/>
          </a:prstGeom>
        </p:spPr>
      </p:pic>
      <p:pic>
        <p:nvPicPr>
          <p:cNvPr id="5" name="Picture 4" descr="A pile of hay&#10;&#10;Description automatically generated">
            <a:extLst>
              <a:ext uri="{FF2B5EF4-FFF2-40B4-BE49-F238E27FC236}">
                <a16:creationId xmlns:a16="http://schemas.microsoft.com/office/drawing/2014/main" id="{BA765A0E-12E5-4B1F-AE08-8933D93487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824" y="3289723"/>
            <a:ext cx="1923176" cy="3418979"/>
          </a:xfrm>
          <a:prstGeom prst="rect">
            <a:avLst/>
          </a:prstGeom>
        </p:spPr>
      </p:pic>
      <p:pic>
        <p:nvPicPr>
          <p:cNvPr id="6" name="Picture 5" descr="A squirrel standing in a forest&#10;&#10;Description automatically generated">
            <a:extLst>
              <a:ext uri="{FF2B5EF4-FFF2-40B4-BE49-F238E27FC236}">
                <a16:creationId xmlns:a16="http://schemas.microsoft.com/office/drawing/2014/main" id="{E7B95AB3-4329-4FD7-A2B7-5F9E50FBAB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75467" y="4784123"/>
            <a:ext cx="2478757" cy="1859068"/>
          </a:xfrm>
          <a:prstGeom prst="rect">
            <a:avLst/>
          </a:prstGeom>
        </p:spPr>
      </p:pic>
      <p:pic>
        <p:nvPicPr>
          <p:cNvPr id="8" name="Picture 7" descr="A picture containing cat, animal, gray, bird&#10;&#10;Description automatically generated">
            <a:extLst>
              <a:ext uri="{FF2B5EF4-FFF2-40B4-BE49-F238E27FC236}">
                <a16:creationId xmlns:a16="http://schemas.microsoft.com/office/drawing/2014/main" id="{CAEB3871-02D3-4213-916F-F92EA24658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55579" y="4054763"/>
            <a:ext cx="3210074" cy="2407556"/>
          </a:xfrm>
          <a:prstGeom prst="rect">
            <a:avLst/>
          </a:prstGeom>
        </p:spPr>
      </p:pic>
      <p:pic>
        <p:nvPicPr>
          <p:cNvPr id="12" name="Picture 3" descr="C:\Users\Steve\Pictures\2011-03-18\297.JPG">
            <a:extLst>
              <a:ext uri="{FF2B5EF4-FFF2-40B4-BE49-F238E27FC236}">
                <a16:creationId xmlns:a16="http://schemas.microsoft.com/office/drawing/2014/main" id="{9BA14C69-7074-42B8-89C0-501A6FF6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852" y="4057650"/>
            <a:ext cx="3655795" cy="27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13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9E6A-B891-4A19-AE60-64BBD205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roduce_0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21769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D714-4411-433B-81FA-38359D47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948662"/>
          </a:xfrm>
        </p:spPr>
        <p:txBody>
          <a:bodyPr>
            <a:normAutofit/>
          </a:bodyPr>
          <a:lstStyle/>
          <a:p>
            <a:r>
              <a:rPr lang="en-AU" dirty="0"/>
              <a:t>					</a:t>
            </a:r>
            <a:r>
              <a:rPr lang="en-AU" b="1" dirty="0"/>
              <a:t>On-site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0BA6-C2A7-4B87-87D5-24E4913FF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4" y="876300"/>
            <a:ext cx="11514666" cy="5596862"/>
          </a:xfrm>
        </p:spPr>
        <p:txBody>
          <a:bodyPr>
            <a:normAutofit fontScale="70000" lnSpcReduction="20000"/>
          </a:bodyPr>
          <a:lstStyle/>
          <a:p>
            <a:r>
              <a:rPr lang="en-AU" sz="3200" dirty="0"/>
              <a:t>Decide on sedation requirement, if any.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3200" dirty="0"/>
              <a:t>Treat any significant blood loss from wound (NAD plus crepe bandage).</a:t>
            </a:r>
          </a:p>
          <a:p>
            <a:pPr marL="0" indent="0">
              <a:buNone/>
            </a:pPr>
            <a:endParaRPr lang="en-AU" sz="1200" dirty="0"/>
          </a:p>
          <a:p>
            <a:r>
              <a:rPr lang="en-AU" sz="3200" dirty="0"/>
              <a:t> Prevent contamination of wounds</a:t>
            </a:r>
          </a:p>
          <a:p>
            <a:pPr marL="0" indent="0">
              <a:buNone/>
            </a:pPr>
            <a:endParaRPr lang="en-AU" sz="1400" dirty="0"/>
          </a:p>
          <a:p>
            <a:r>
              <a:rPr lang="en-AU" sz="3200" dirty="0"/>
              <a:t>Flush wounds with saline. Apply a moistening/ antiseptic agent (</a:t>
            </a:r>
            <a:r>
              <a:rPr lang="en-AU" sz="3200" dirty="0" err="1"/>
              <a:t>eg</a:t>
            </a:r>
            <a:r>
              <a:rPr lang="en-AU" sz="3200" dirty="0"/>
              <a:t> </a:t>
            </a:r>
            <a:r>
              <a:rPr lang="en-AU" sz="3200" dirty="0" err="1"/>
              <a:t>Solugel</a:t>
            </a:r>
            <a:r>
              <a:rPr lang="en-AU" sz="3200" dirty="0"/>
              <a:t>, </a:t>
            </a:r>
            <a:r>
              <a:rPr lang="en-AU" sz="3200" dirty="0" err="1"/>
              <a:t>Silvazine</a:t>
            </a:r>
            <a:r>
              <a:rPr lang="en-AU" sz="3200" dirty="0"/>
              <a:t>, etc) Apply  NAD, crepe bandage – not too tight and bandage distally. 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3200" dirty="0"/>
              <a:t>Initial treatment for hypothermia or hyperthermia.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3200" dirty="0"/>
              <a:t> In transporting the animal consider the possibility of a spinal injury or fracture requiring stabilisation.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3200" dirty="0"/>
              <a:t> Never put an injured animal in a hanging bag for transport. Carry flat on a stretcher.</a:t>
            </a:r>
          </a:p>
          <a:p>
            <a:pPr marL="0" indent="0">
              <a:buNone/>
            </a:pPr>
            <a:endParaRPr lang="en-AU" sz="1100" dirty="0"/>
          </a:p>
          <a:p>
            <a:r>
              <a:rPr lang="en-AU" sz="3200" dirty="0"/>
              <a:t>Cover face to reduce stress.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949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F7A9-DC66-4DBB-ACD8-5129ECFDF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0"/>
            <a:ext cx="8596668" cy="710381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r>
              <a:rPr lang="en-AU" b="1" dirty="0"/>
              <a:t>			Key treatment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B8E87-FB04-47AD-833D-34EB7598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466108"/>
            <a:ext cx="11514667" cy="5858492"/>
          </a:xfrm>
        </p:spPr>
        <p:txBody>
          <a:bodyPr>
            <a:normAutofit/>
          </a:bodyPr>
          <a:lstStyle/>
          <a:p>
            <a:r>
              <a:rPr lang="en-AU" sz="2400" dirty="0"/>
              <a:t>Stress &amp; renal failure prevention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2400" dirty="0"/>
              <a:t>Lactic acidosis</a:t>
            </a:r>
          </a:p>
          <a:p>
            <a:endParaRPr lang="en-AU" sz="1000" dirty="0"/>
          </a:p>
          <a:p>
            <a:r>
              <a:rPr lang="en-AU" sz="2400" dirty="0"/>
              <a:t>Hip dislocation</a:t>
            </a:r>
            <a:endParaRPr lang="en-AU" sz="1000" dirty="0"/>
          </a:p>
          <a:p>
            <a:pPr marL="0" indent="0">
              <a:buNone/>
            </a:pPr>
            <a:endParaRPr lang="en-AU" sz="1000" dirty="0"/>
          </a:p>
          <a:p>
            <a:r>
              <a:rPr lang="en-AU" sz="2400" dirty="0"/>
              <a:t>Wounds &amp; ischemic damage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2400" dirty="0"/>
              <a:t> Neurological injury</a:t>
            </a:r>
          </a:p>
          <a:p>
            <a:pPr lvl="4"/>
            <a:endParaRPr lang="en-AU" sz="1800" dirty="0"/>
          </a:p>
          <a:p>
            <a:pPr lvl="4"/>
            <a:r>
              <a:rPr lang="en-AU" sz="1800" dirty="0"/>
              <a:t> </a:t>
            </a:r>
            <a:r>
              <a:rPr lang="en-AU" sz="2400" dirty="0"/>
              <a:t>Fractures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930F9-6E57-451A-9A76-1274BE798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2608"/>
            <a:ext cx="2343912" cy="27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601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178</TotalTime>
  <Words>830</Words>
  <Application>Microsoft Office PowerPoint</Application>
  <PresentationFormat>Widescreen</PresentationFormat>
  <Paragraphs>132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Trebuchet MS</vt:lpstr>
      <vt:lpstr>Wingdings 3</vt:lpstr>
      <vt:lpstr>Facet</vt:lpstr>
      <vt:lpstr>Macropod Fence Injuries: Rescue, assessment, treatment &amp; recovery</vt:lpstr>
      <vt:lpstr>     In the beginning</vt:lpstr>
      <vt:lpstr>        Fence injury success</vt:lpstr>
      <vt:lpstr>    What we are covering</vt:lpstr>
      <vt:lpstr>     Rescue equipment</vt:lpstr>
      <vt:lpstr> Planning the rescue</vt:lpstr>
      <vt:lpstr>PowerPoint Presentation</vt:lpstr>
      <vt:lpstr>     On-site treatment</vt:lpstr>
      <vt:lpstr>    Key treatment issues</vt:lpstr>
      <vt:lpstr>        Treatment</vt:lpstr>
      <vt:lpstr>       Hip Dislocation</vt:lpstr>
      <vt:lpstr>    Hip Dislocation: Types of treatment</vt:lpstr>
      <vt:lpstr>Lacerations</vt:lpstr>
      <vt:lpstr>   In-situ laceration treatment </vt:lpstr>
      <vt:lpstr>     Ischaemic damage</vt:lpstr>
      <vt:lpstr>    Neurological damage: Sciatic nerve</vt:lpstr>
      <vt:lpstr>Neurological damage: Sciatic nerve</vt:lpstr>
      <vt:lpstr>Neurological damage: Obturator nerve</vt:lpstr>
      <vt:lpstr>   Fractures</vt:lpstr>
      <vt:lpstr>       Recovery</vt:lpstr>
      <vt:lpstr>       Wound Treatment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Macropod Fence Injuries: Rescue, assessment, treatment &amp; recovery</dc:title>
  <dc:creator>steve garlick</dc:creator>
  <cp:lastModifiedBy>steve garlick</cp:lastModifiedBy>
  <cp:revision>25</cp:revision>
  <dcterms:created xsi:type="dcterms:W3CDTF">2019-10-19T02:48:39Z</dcterms:created>
  <dcterms:modified xsi:type="dcterms:W3CDTF">2022-05-14T02:25:30Z</dcterms:modified>
</cp:coreProperties>
</file>