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322" r:id="rId4"/>
    <p:sldId id="326" r:id="rId5"/>
    <p:sldId id="303" r:id="rId6"/>
    <p:sldId id="323" r:id="rId7"/>
    <p:sldId id="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" y="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2E098-F087-4188-AF06-009ECDECFDD3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5E78E-0F25-43A1-8F3E-DDCA91E614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56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6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09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72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7BBD4-08E3-484E-81C9-E849E1BE6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143DC-67CC-47B7-81BE-633149B1C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E3724-7449-4979-B0A0-BB4459263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46E4E-6DBF-400A-857D-6901556C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60D15-44D6-459A-85F4-5EAA3C96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17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788AD-CEC9-4DA8-9B53-9E0EB1EE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CB821-F11D-4C78-B0FD-46A5F334D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7C8AF-45EE-4FC8-9D7B-9494ABA5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D2AE3-F00E-4246-90D4-2EDC75B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A8B00-5D61-49A7-BD0F-1D3B7D52E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126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18839B-161C-4A04-8B1E-8E3AD838B5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5C6B0-F5A8-4AC6-860B-58D006994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B4509-9856-43B1-8C96-BDF00FBA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79F3B-9A0D-4B0D-BB85-F3CD0F7E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BF45B-B181-4AED-8E3E-24D5EE02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759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B35F-91CD-463A-905F-F9CD1012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3673-AEEA-4539-98A8-6014F3AD5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1D472-E224-445B-8C7A-6CB7185AD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4C178-CE98-4F12-A93B-F6BEA416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D9166-61BA-4369-9BB9-AC4792AE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759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6AA42-0112-40FF-AAD8-6ACEDC01A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5A663-11FC-4C71-810D-659D2D226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78DA1-AF5C-4CC7-8B72-8410052F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6E8A9-F989-42C6-BE2C-B2E5FD59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38198-0696-4ED5-8458-BE6E9B46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716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A5B5-5022-4F67-9568-D46A49F3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38D9F-7170-478F-BD1F-734E2CC66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61B1C-8B9B-41F4-AEC3-2FC5F4B25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03F04-5F1E-40F8-9E0A-8432EC95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9E690-550E-40C1-9A4B-E91E462A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12ACA-4C0D-407D-8C60-10618617C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439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E23A-3693-4F49-925E-F4EFBFDD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E72E1-A4D9-497C-87EC-7832B05EC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031C4-2B6A-4A82-AD3B-0A389623A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12A21-E085-4D25-BB6D-5DDD2448F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F6E164-BA4E-441A-8E42-4E532F5FA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FF588C-60A0-4CB1-83D6-BF4557E1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B06C3C-C0B0-4DD3-B37A-4001577C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6D3AA9-246A-4C78-AA34-1081D631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04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AA54-12AE-4356-9BEF-0411E836D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625602-E4D9-46AB-9CEF-BF332D63F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BD5D7-A2F7-4751-B747-DE59D774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9C3EC-5D8A-4CCC-A0DF-F561265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927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5A528-4976-4D18-A9D5-FE498424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C6930-E8A5-4FDB-8C3E-5728A6A11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65EC2-9476-44B8-A22F-2209D5C3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22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23EC1-6C59-40D7-A103-769DF7624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03C86-432C-4538-903C-96203B58E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1C6BC-AAC5-46BE-9003-DABB0B743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32234-830D-443D-875F-D29571C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2024E-2025-44BC-9D62-20426003E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580A6-0B28-4599-AF87-3855AC81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070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51A78-B0FC-43F6-942F-B19E1603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9BA4E2-1EA0-490F-91BE-E153618A3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98035-662F-44EF-8420-DCBB5CBD3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43F41-AC48-4830-BAA3-A5193ABF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B28EB-F93E-455D-BAD2-FA5B9A28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52A28-C058-4BEC-809C-7F0D74CD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921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0AD035-9420-4821-A28A-8189B4D49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ED197-6C3A-4181-966A-E51920B1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EDFC-9F7C-4E34-9E71-F4D2A07BF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B033D-A443-4C7D-B0C6-B493C3879089}" type="datetimeFigureOut">
              <a:rPr lang="en-AU" smtClean="0"/>
              <a:t>19/07/2020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E773C-BF84-44C6-BBCD-AAC285D6D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F4D67-7E14-4418-9531-0E19B8A2B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CEED-D0E7-45FC-831B-6BF2B4CB7F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909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4633D-A30A-4DD2-A610-DB239B588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5177" y="2572693"/>
            <a:ext cx="4645250" cy="1147863"/>
          </a:xfrm>
        </p:spPr>
        <p:txBody>
          <a:bodyPr anchor="b">
            <a:normAutofit/>
          </a:bodyPr>
          <a:lstStyle/>
          <a:p>
            <a:pPr algn="l"/>
            <a:r>
              <a:rPr lang="en-AU" sz="6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Crystalluria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kangaroo standing on grass&#10;&#10;Description automatically generated">
            <a:extLst>
              <a:ext uri="{FF2B5EF4-FFF2-40B4-BE49-F238E27FC236}">
                <a16:creationId xmlns:a16="http://schemas.microsoft.com/office/drawing/2014/main" id="{F432E1A1-C556-42F6-8B38-05873DCF99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244" r="20243" b="-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10786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1373"/>
            <a:ext cx="2004697" cy="23566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50140" y="337165"/>
            <a:ext cx="2304288" cy="76944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AU" sz="4400" b="1" dirty="0">
                <a:solidFill>
                  <a:schemeClr val="accent1">
                    <a:lumMod val="75000"/>
                  </a:schemeClr>
                </a:solidFill>
                <a:latin typeface="Century" panose="02040604050505020304" pitchFamily="18" charset="0"/>
              </a:rPr>
              <a:t>Urology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497" y="908146"/>
            <a:ext cx="4201503" cy="59498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1193" y="1487978"/>
            <a:ext cx="7799304" cy="406265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Females – the bladder opens into the urogenital sinus with </a:t>
            </a:r>
            <a:r>
              <a:rPr lang="en-AU" sz="2800" dirty="0" err="1"/>
              <a:t>vaginae</a:t>
            </a:r>
            <a:r>
              <a:rPr lang="en-AU" sz="2800" dirty="0"/>
              <a:t>. The external opening is in the cloaca </a:t>
            </a:r>
            <a:r>
              <a:rPr lang="en-AU" sz="2800" dirty="0" err="1"/>
              <a:t>rostrally</a:t>
            </a:r>
            <a:r>
              <a:rPr lang="en-AU" sz="2800" dirty="0"/>
              <a:t>.</a:t>
            </a:r>
          </a:p>
          <a:p>
            <a:endParaRPr lang="en-AU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Males – the urethra in male macropods has valve like cusps about 2-3cms proximal to the orifice. Free margin directed towards external urethral orifice – makes catheterisation extremely 			difficult.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18081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584023"/>
              </p:ext>
            </p:extLst>
          </p:nvPr>
        </p:nvGraphicFramePr>
        <p:xfrm>
          <a:off x="133350" y="819299"/>
          <a:ext cx="11900154" cy="6038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1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7474">
                <a:tc>
                  <a:txBody>
                    <a:bodyPr/>
                    <a:lstStyle/>
                    <a:p>
                      <a:r>
                        <a:rPr lang="en-AU" dirty="0"/>
                        <a:t>Test</a:t>
                      </a:r>
                      <a:r>
                        <a:rPr lang="en-AU" baseline="0" dirty="0"/>
                        <a:t> name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474">
                <a:tc>
                  <a:txBody>
                    <a:bodyPr/>
                    <a:lstStyle/>
                    <a:p>
                      <a:r>
                        <a:rPr lang="en-AU" dirty="0"/>
                        <a:t>LEU (Leucocytes)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White blood cells.</a:t>
                      </a:r>
                      <a:r>
                        <a:rPr lang="en-AU" baseline="0" dirty="0"/>
                        <a:t> P</a:t>
                      </a:r>
                      <a:r>
                        <a:rPr lang="en-AU" dirty="0"/>
                        <a:t>ositive can indicate infection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474">
                <a:tc>
                  <a:txBody>
                    <a:bodyPr/>
                    <a:lstStyle/>
                    <a:p>
                      <a:r>
                        <a:rPr lang="en-AU" dirty="0"/>
                        <a:t>NIT (Nitrites)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Not normally present in urine. Positive can indicate infection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474">
                <a:tc>
                  <a:txBody>
                    <a:bodyPr/>
                    <a:lstStyle/>
                    <a:p>
                      <a:r>
                        <a:rPr lang="en-AU" dirty="0"/>
                        <a:t>PRO (Protein)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Positive can indicate kidney pathology, </a:t>
                      </a:r>
                      <a:r>
                        <a:rPr lang="en-AU" dirty="0" err="1"/>
                        <a:t>eg</a:t>
                      </a:r>
                      <a:r>
                        <a:rPr lang="en-AU" dirty="0"/>
                        <a:t> renal failure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0667">
                <a:tc>
                  <a:txBody>
                    <a:bodyPr/>
                    <a:lstStyle/>
                    <a:p>
                      <a:r>
                        <a:rPr lang="en-AU" dirty="0"/>
                        <a:t>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Macropods eating grass or </a:t>
                      </a:r>
                      <a:r>
                        <a:rPr lang="en-AU" dirty="0" err="1"/>
                        <a:t>lucerne</a:t>
                      </a:r>
                      <a:r>
                        <a:rPr lang="en-AU" dirty="0"/>
                        <a:t> have a strongly alkaline urine (High</a:t>
                      </a:r>
                      <a:r>
                        <a:rPr lang="en-AU" baseline="0" dirty="0"/>
                        <a:t> pH 8.0 – 8.5). Joeys on formula have a lower pH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474">
                <a:tc>
                  <a:txBody>
                    <a:bodyPr/>
                    <a:lstStyle/>
                    <a:p>
                      <a:r>
                        <a:rPr lang="en-AU" dirty="0"/>
                        <a:t>BLO (Blood)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Positive can indicate infection, renal failure or myoglobinuria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0667">
                <a:tc>
                  <a:txBody>
                    <a:bodyPr/>
                    <a:lstStyle/>
                    <a:p>
                      <a:r>
                        <a:rPr lang="en-AU" dirty="0"/>
                        <a:t>SG (Specific gravity)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High</a:t>
                      </a:r>
                      <a:r>
                        <a:rPr lang="en-AU" baseline="0" dirty="0"/>
                        <a:t> SG (1.030) can indicate dehydration. Normal SG (1.010 – 1.020). Low SG (1.000) can indicate renal failure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62527" y="-58522"/>
            <a:ext cx="5893613" cy="667512"/>
          </a:xfrm>
        </p:spPr>
        <p:txBody>
          <a:bodyPr>
            <a:normAutofit/>
          </a:bodyPr>
          <a:lstStyle/>
          <a:p>
            <a:r>
              <a:rPr lang="en-AU" sz="3600" b="1" dirty="0">
                <a:solidFill>
                  <a:schemeClr val="accent1">
                    <a:lumMod val="50000"/>
                  </a:schemeClr>
                </a:solidFill>
              </a:rPr>
              <a:t>Urinalysis – </a:t>
            </a:r>
            <a:r>
              <a:rPr lang="en-AU" sz="3600" b="1" dirty="0" err="1">
                <a:solidFill>
                  <a:schemeClr val="accent1">
                    <a:lumMod val="50000"/>
                  </a:schemeClr>
                </a:solidFill>
              </a:rPr>
              <a:t>Multistix</a:t>
            </a:r>
            <a:r>
              <a:rPr lang="en-AU" sz="3600" b="1" dirty="0">
                <a:solidFill>
                  <a:schemeClr val="accent1">
                    <a:lumMod val="50000"/>
                  </a:schemeClr>
                </a:solidFill>
              </a:rPr>
              <a:t> 10 SG</a:t>
            </a:r>
          </a:p>
        </p:txBody>
      </p:sp>
    </p:spTree>
    <p:extLst>
      <p:ext uri="{BB962C8B-B14F-4D97-AF65-F5344CB8AC3E}">
        <p14:creationId xmlns:p14="http://schemas.microsoft.com/office/powerpoint/2010/main" val="391597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D531D-61FE-40ED-8865-0D0EA43C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			Crystalluria - causes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4F644-D5CA-4249-812B-68B589868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AU" dirty="0"/>
              <a:t>Underlying problem is dehydration – diarrhoea, overheating, inadequate water in diet.  </a:t>
            </a:r>
          </a:p>
          <a:p>
            <a:pPr marL="0" indent="0">
              <a:buNone/>
            </a:pPr>
            <a:endParaRPr lang="en-AU" sz="1000" dirty="0"/>
          </a:p>
          <a:p>
            <a:r>
              <a:rPr lang="en-AU" dirty="0"/>
              <a:t> Often affects joeys commencing on solids. Grass and </a:t>
            </a:r>
            <a:r>
              <a:rPr lang="en-AU" dirty="0" err="1"/>
              <a:t>lucerne</a:t>
            </a:r>
            <a:r>
              <a:rPr lang="en-AU" dirty="0"/>
              <a:t> increase the urine PH.</a:t>
            </a:r>
          </a:p>
          <a:p>
            <a:pPr marL="0" indent="0">
              <a:buNone/>
            </a:pPr>
            <a:endParaRPr lang="en-AU" sz="1000" dirty="0"/>
          </a:p>
          <a:p>
            <a:r>
              <a:rPr lang="en-AU" dirty="0"/>
              <a:t>Often associated with a urinary tract infection.</a:t>
            </a:r>
          </a:p>
        </p:txBody>
      </p:sp>
    </p:spTree>
    <p:extLst>
      <p:ext uri="{BB962C8B-B14F-4D97-AF65-F5344CB8AC3E}">
        <p14:creationId xmlns:p14="http://schemas.microsoft.com/office/powerpoint/2010/main" val="9327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63360"/>
            <a:ext cx="1866900" cy="21946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22623" y="234848"/>
            <a:ext cx="4579315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AU" sz="3600" b="1" dirty="0">
                <a:solidFill>
                  <a:schemeClr val="accent1">
                    <a:lumMod val="75000"/>
                  </a:schemeClr>
                </a:solidFill>
              </a:rPr>
              <a:t>Crystalluria - signs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59" y="1324051"/>
            <a:ext cx="10340645" cy="427809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First sign – often joey scratches at cloaca. With observation straining and dribbling urine noted.</a:t>
            </a:r>
          </a:p>
          <a:p>
            <a:endParaRPr lang="en-AU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Urine analysis usually shows alkaline (high pH) urine. Can also be blood and leucocytes.</a:t>
            </a:r>
          </a:p>
          <a:p>
            <a:endParaRPr lang="en-AU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Need to treat quickly to prevent complete blockage </a:t>
            </a:r>
          </a:p>
          <a:p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    of the urethra.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Crystals can cause severe inflammation</a:t>
            </a:r>
          </a:p>
          <a:p>
            <a:pPr lvl="4"/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    in the urethra and the penis can become </a:t>
            </a:r>
          </a:p>
          <a:p>
            <a:pPr lvl="4"/>
            <a:r>
              <a:rPr lang="en-AU" sz="2800">
                <a:solidFill>
                  <a:schemeClr val="accent1">
                    <a:lumMod val="75000"/>
                  </a:schemeClr>
                </a:solidFill>
              </a:rPr>
              <a:t>    red</a:t>
            </a:r>
            <a:r>
              <a:rPr lang="en-AU" sz="2800" dirty="0">
                <a:solidFill>
                  <a:schemeClr val="accent1">
                    <a:lumMod val="75000"/>
                  </a:schemeClr>
                </a:solidFill>
              </a:rPr>
              <a:t>, tender and swollen.</a:t>
            </a:r>
          </a:p>
        </p:txBody>
      </p:sp>
    </p:spTree>
    <p:extLst>
      <p:ext uri="{BB962C8B-B14F-4D97-AF65-F5344CB8AC3E}">
        <p14:creationId xmlns:p14="http://schemas.microsoft.com/office/powerpoint/2010/main" val="4814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3979"/>
            <a:ext cx="1985467" cy="23340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59531" y="-153314"/>
            <a:ext cx="6437376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AU" sz="3600" b="1" dirty="0">
                <a:solidFill>
                  <a:schemeClr val="accent1">
                    <a:lumMod val="75000"/>
                  </a:schemeClr>
                </a:solidFill>
              </a:rPr>
              <a:t>Crystalluria treatment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94764" y="493017"/>
            <a:ext cx="10797236" cy="77559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Fluids - </a:t>
            </a:r>
            <a:r>
              <a:rPr lang="en-AU" sz="2800" dirty="0"/>
              <a:t>Oral or SC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Diazepam -</a:t>
            </a:r>
            <a:r>
              <a:rPr lang="en-AU" sz="2800" dirty="0"/>
              <a:t> 0.05ml/kg (0.25mg/kg) SC.  Oral – crush ½ tablet(5mg tablet) and suspend in 3ml boiled water. Use 0.3ml/kg three times daily if needed.</a:t>
            </a:r>
          </a:p>
          <a:p>
            <a:endParaRPr lang="en-AU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Tamsulosin</a:t>
            </a:r>
            <a:r>
              <a:rPr lang="en-AU" sz="2800" dirty="0"/>
              <a:t>  (</a:t>
            </a:r>
            <a:r>
              <a:rPr lang="en-AU" sz="2800" dirty="0" err="1"/>
              <a:t>Flomaxtra</a:t>
            </a:r>
            <a:r>
              <a:rPr lang="en-AU" sz="2800" dirty="0"/>
              <a:t>) -  relaxes smooth muscle in urethra allowing crystals to pass. 400 microgram tablets. Crush 1 tablet and add 12.5ml boiled water. Use 0.25ml/ kg OD for 1 to 3 days.</a:t>
            </a:r>
          </a:p>
          <a:p>
            <a:endParaRPr lang="en-AU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Antibiotic</a:t>
            </a:r>
            <a:r>
              <a:rPr lang="en-AU" sz="2800" dirty="0"/>
              <a:t> – </a:t>
            </a:r>
            <a:r>
              <a:rPr lang="en-AU" sz="2800" dirty="0" err="1"/>
              <a:t>Betamox</a:t>
            </a:r>
            <a:r>
              <a:rPr lang="en-AU" sz="2800" dirty="0"/>
              <a:t> LA (150mg/ml)0.1 – 0.3ml/ kg SC or IM.</a:t>
            </a:r>
          </a:p>
          <a:p>
            <a:endParaRPr lang="en-AU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 err="1"/>
              <a:t>Buscopan</a:t>
            </a:r>
            <a:r>
              <a:rPr lang="en-AU" sz="2800" dirty="0"/>
              <a:t> (Hyoscine) -  4mg/ ml, 0.1ml/kg BD</a:t>
            </a:r>
          </a:p>
          <a:p>
            <a:endParaRPr lang="en-AU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Vitamin C </a:t>
            </a:r>
            <a:r>
              <a:rPr lang="en-AU" sz="2800" dirty="0"/>
              <a:t>-</a:t>
            </a:r>
            <a:r>
              <a:rPr lang="en-AU" sz="2800" b="1" dirty="0"/>
              <a:t> </a:t>
            </a:r>
            <a:r>
              <a:rPr lang="en-AU" sz="2800" dirty="0"/>
              <a:t> 500mg/ ml injection, 1ml BD or 100mg oral QID to acidify urine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Ilium </a:t>
            </a:r>
            <a:r>
              <a:rPr lang="en-AU" sz="2800" b="1" dirty="0" err="1"/>
              <a:t>Neocort</a:t>
            </a:r>
            <a:r>
              <a:rPr lang="en-AU" sz="2800" b="1" dirty="0"/>
              <a:t> </a:t>
            </a:r>
            <a:r>
              <a:rPr lang="en-AU" sz="2800" dirty="0"/>
              <a:t>– apply to penis. Can use </a:t>
            </a:r>
            <a:r>
              <a:rPr lang="en-AU" sz="2800" dirty="0" err="1"/>
              <a:t>Proctosedyl</a:t>
            </a:r>
            <a:r>
              <a:rPr lang="en-AU" sz="2800" dirty="0"/>
              <a:t> ointment –available over the counter at pharmacy. To expose penis apply gentle pressure to base of penis.</a:t>
            </a:r>
          </a:p>
          <a:p>
            <a:endParaRPr lang="en-AU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Emergency treatment </a:t>
            </a:r>
            <a:r>
              <a:rPr lang="en-AU" sz="2800" dirty="0"/>
              <a:t>– suprapubic tap (removal of urine via abdomen using small gauge -23G needle and great care – veterinary procedure.</a:t>
            </a:r>
          </a:p>
        </p:txBody>
      </p:sp>
    </p:spTree>
    <p:extLst>
      <p:ext uri="{BB962C8B-B14F-4D97-AF65-F5344CB8AC3E}">
        <p14:creationId xmlns:p14="http://schemas.microsoft.com/office/powerpoint/2010/main" val="242191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797726"/>
            <a:ext cx="1752600" cy="20602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8179" y="1400546"/>
            <a:ext cx="10499835" cy="510909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Myopathy. </a:t>
            </a:r>
            <a:r>
              <a:rPr lang="en-AU" sz="2800" dirty="0" err="1"/>
              <a:t>Myoglobinuria</a:t>
            </a:r>
            <a:r>
              <a:rPr lang="en-AU" sz="2800" dirty="0"/>
              <a:t> (positive for blood) acid </a:t>
            </a:r>
            <a:r>
              <a:rPr lang="en-AU" sz="2800" dirty="0" err="1"/>
              <a:t>pH.</a:t>
            </a:r>
            <a:endParaRPr lang="en-AU" sz="2800" dirty="0"/>
          </a:p>
          <a:p>
            <a:endParaRPr lang="en-AU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Renal failure. </a:t>
            </a:r>
            <a:r>
              <a:rPr lang="en-AU" sz="2800" dirty="0"/>
              <a:t>Urinalysis can show blood, protein and low SG in CRF (1.000). Always do urinalysis in joeys showing failure to thrive</a:t>
            </a:r>
          </a:p>
          <a:p>
            <a:endParaRPr lang="en-AU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 Snake bite. </a:t>
            </a:r>
            <a:r>
              <a:rPr lang="en-AU" sz="2800" dirty="0"/>
              <a:t>Rhabdomyolysis results in myoglobinuria (positive for blood). </a:t>
            </a:r>
          </a:p>
          <a:p>
            <a:endParaRPr lang="en-AU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Trauma. </a:t>
            </a:r>
            <a:r>
              <a:rPr lang="en-AU" sz="2800" dirty="0"/>
              <a:t>MVA can result in blood in urine. Can be microscopic haematuria (positive for blood on urinalysis) or macroscopic haematuria</a:t>
            </a:r>
          </a:p>
          <a:p>
            <a:endParaRPr lang="en-AU" sz="24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98179" y="592533"/>
            <a:ext cx="9601200" cy="101566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AU" sz="2400" dirty="0"/>
              <a:t>		</a:t>
            </a:r>
            <a:r>
              <a:rPr lang="en-AU" sz="3600" b="1" dirty="0">
                <a:solidFill>
                  <a:srgbClr val="0070C0"/>
                </a:solidFill>
              </a:rPr>
              <a:t>Abnormal Urinalysis: Other causes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51411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560</Words>
  <Application>Microsoft Office PowerPoint</Application>
  <PresentationFormat>Widescreen</PresentationFormat>
  <Paragraphs>63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</vt:lpstr>
      <vt:lpstr>Office Theme</vt:lpstr>
      <vt:lpstr>Crystalluria</vt:lpstr>
      <vt:lpstr>PowerPoint Presentation</vt:lpstr>
      <vt:lpstr>Urinalysis – Multistix 10 SG</vt:lpstr>
      <vt:lpstr>   Crystalluria - causes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Crystalluria</dc:title>
  <dc:creator>steve garlick</dc:creator>
  <cp:lastModifiedBy>Rosemary Austen</cp:lastModifiedBy>
  <cp:revision>11</cp:revision>
  <dcterms:created xsi:type="dcterms:W3CDTF">2019-10-19T01:57:05Z</dcterms:created>
  <dcterms:modified xsi:type="dcterms:W3CDTF">2020-07-19T05:43:09Z</dcterms:modified>
</cp:coreProperties>
</file>