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6" r:id="rId2"/>
    <p:sldId id="347" r:id="rId3"/>
    <p:sldId id="348" r:id="rId4"/>
    <p:sldId id="271" r:id="rId5"/>
    <p:sldId id="279" r:id="rId6"/>
    <p:sldId id="346" r:id="rId7"/>
    <p:sldId id="355" r:id="rId8"/>
    <p:sldId id="269" r:id="rId9"/>
    <p:sldId id="257" r:id="rId10"/>
    <p:sldId id="259" r:id="rId11"/>
    <p:sldId id="358" r:id="rId12"/>
    <p:sldId id="365" r:id="rId13"/>
    <p:sldId id="361" r:id="rId14"/>
    <p:sldId id="261" r:id="rId15"/>
    <p:sldId id="362" r:id="rId16"/>
    <p:sldId id="363" r:id="rId17"/>
    <p:sldId id="262" r:id="rId18"/>
    <p:sldId id="3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78E39E5-45FC-49B6-ADFA-A972ADB7C220}">
          <p14:sldIdLst>
            <p14:sldId id="256"/>
            <p14:sldId id="347"/>
            <p14:sldId id="348"/>
            <p14:sldId id="271"/>
            <p14:sldId id="279"/>
            <p14:sldId id="346"/>
            <p14:sldId id="355"/>
            <p14:sldId id="269"/>
            <p14:sldId id="257"/>
            <p14:sldId id="259"/>
            <p14:sldId id="358"/>
            <p14:sldId id="365"/>
            <p14:sldId id="361"/>
            <p14:sldId id="261"/>
            <p14:sldId id="362"/>
            <p14:sldId id="363"/>
            <p14:sldId id="262"/>
            <p14:sldId id="36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emary Austen" initials="RA" lastIdx="1" clrIdx="0">
    <p:extLst>
      <p:ext uri="{19B8F6BF-5375-455C-9EA6-DF929625EA0E}">
        <p15:presenceInfo xmlns:p15="http://schemas.microsoft.com/office/powerpoint/2012/main" userId="4ebba490b07c1fc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58" autoAdjust="0"/>
    <p:restoredTop sz="94604" autoAdjust="0"/>
  </p:normalViewPr>
  <p:slideViewPr>
    <p:cSldViewPr snapToGrid="0">
      <p:cViewPr varScale="1">
        <p:scale>
          <a:sx n="91" d="100"/>
          <a:sy n="91" d="100"/>
        </p:scale>
        <p:origin x="52"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7-19T14:49:00.268" idx="1">
    <p:pos x="10" y="10"/>
    <p:text/>
    <p:extLst>
      <p:ext uri="{C676402C-5697-4E1C-873F-D02D1690AC5C}">
        <p15:threadingInfo xmlns:p15="http://schemas.microsoft.com/office/powerpoint/2012/main" timeZoneBias="-6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5B99F6-64DC-494B-8DB6-072C77A06F5A}" type="datetimeFigureOut">
              <a:rPr lang="en-AU" smtClean="0"/>
              <a:t>20/07/2020</a:t>
            </a:fld>
            <a:endParaRPr lang="en-A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C9F75D-E684-436D-9C47-242CCAE1B9E9}" type="slidenum">
              <a:rPr lang="en-AU" smtClean="0"/>
              <a:t>‹#›</a:t>
            </a:fld>
            <a:endParaRPr lang="en-AU" dirty="0"/>
          </a:p>
        </p:txBody>
      </p:sp>
    </p:spTree>
    <p:extLst>
      <p:ext uri="{BB962C8B-B14F-4D97-AF65-F5344CB8AC3E}">
        <p14:creationId xmlns:p14="http://schemas.microsoft.com/office/powerpoint/2010/main" val="175842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11C9F75D-E684-436D-9C47-242CCAE1B9E9}" type="slidenum">
              <a:rPr lang="en-AU" smtClean="0"/>
              <a:t>1</a:t>
            </a:fld>
            <a:endParaRPr lang="en-AU" dirty="0"/>
          </a:p>
        </p:txBody>
      </p:sp>
    </p:spTree>
    <p:extLst>
      <p:ext uri="{BB962C8B-B14F-4D97-AF65-F5344CB8AC3E}">
        <p14:creationId xmlns:p14="http://schemas.microsoft.com/office/powerpoint/2010/main" val="2580223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F9B543D-16BF-4C73-B445-DBAE2BB7BB75}" type="slidenum">
              <a:rPr lang="en-AU" smtClean="0"/>
              <a:t>14</a:t>
            </a:fld>
            <a:endParaRPr lang="en-AU"/>
          </a:p>
        </p:txBody>
      </p:sp>
    </p:spTree>
    <p:extLst>
      <p:ext uri="{BB962C8B-B14F-4D97-AF65-F5344CB8AC3E}">
        <p14:creationId xmlns:p14="http://schemas.microsoft.com/office/powerpoint/2010/main" val="131959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F9B543D-16BF-4C73-B445-DBAE2BB7BB75}" type="slidenum">
              <a:rPr lang="en-AU" smtClean="0"/>
              <a:t>17</a:t>
            </a:fld>
            <a:endParaRPr lang="en-AU"/>
          </a:p>
        </p:txBody>
      </p:sp>
    </p:spTree>
    <p:extLst>
      <p:ext uri="{BB962C8B-B14F-4D97-AF65-F5344CB8AC3E}">
        <p14:creationId xmlns:p14="http://schemas.microsoft.com/office/powerpoint/2010/main" val="1152865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teve.c.garlick@gmail.com" TargetMode="External"/><Relationship Id="rId5" Type="http://schemas.openxmlformats.org/officeDocument/2006/relationships/hyperlink" Target="mailto:rosemaryausten60@gmail.com" TargetMode="Externa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E2A50-4A17-4EE2-8B4B-A22F754CD9D2}"/>
              </a:ext>
            </a:extLst>
          </p:cNvPr>
          <p:cNvSpPr>
            <a:spLocks noGrp="1"/>
          </p:cNvSpPr>
          <p:nvPr>
            <p:ph type="ctrTitle"/>
          </p:nvPr>
        </p:nvSpPr>
        <p:spPr>
          <a:xfrm>
            <a:off x="291006" y="4220023"/>
            <a:ext cx="10923638" cy="666209"/>
          </a:xfrm>
        </p:spPr>
        <p:txBody>
          <a:bodyPr>
            <a:normAutofit fontScale="90000"/>
          </a:bodyPr>
          <a:lstStyle/>
          <a:p>
            <a:pPr algn="l">
              <a:lnSpc>
                <a:spcPct val="90000"/>
              </a:lnSpc>
            </a:pPr>
            <a:r>
              <a:rPr lang="en-AU" sz="4200" dirty="0"/>
              <a:t>			Advanced Macropod Course 2019</a:t>
            </a:r>
          </a:p>
        </p:txBody>
      </p:sp>
      <p:sp>
        <p:nvSpPr>
          <p:cNvPr id="19" name="Rectangle 18">
            <a:extLst>
              <a:ext uri="{FF2B5EF4-FFF2-40B4-BE49-F238E27FC236}">
                <a16:creationId xmlns:a16="http://schemas.microsoft.com/office/drawing/2014/main" id="{4F71A406-3CB7-4E4D-B434-24E6AA4F39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17723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pic>
        <p:nvPicPr>
          <p:cNvPr id="4" name="Picture 3" descr="A kangaroo standing on grass&#10;&#10;Description automatically generated">
            <a:extLst>
              <a:ext uri="{FF2B5EF4-FFF2-40B4-BE49-F238E27FC236}">
                <a16:creationId xmlns:a16="http://schemas.microsoft.com/office/drawing/2014/main" id="{CF096C1D-957F-4898-A07F-B48A44AE84C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
          <a:stretch/>
        </p:blipFill>
        <p:spPr>
          <a:xfrm>
            <a:off x="3668393" y="42785"/>
            <a:ext cx="6050260" cy="4091667"/>
          </a:xfrm>
          <a:prstGeom prst="rect">
            <a:avLst/>
          </a:prstGeom>
        </p:spPr>
      </p:pic>
      <p:pic>
        <p:nvPicPr>
          <p:cNvPr id="16" name="Picture 15">
            <a:extLst>
              <a:ext uri="{FF2B5EF4-FFF2-40B4-BE49-F238E27FC236}">
                <a16:creationId xmlns:a16="http://schemas.microsoft.com/office/drawing/2014/main" id="{25EAA126-D85D-4164-A2A7-5BD246CF0D3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9848068" y="148064"/>
            <a:ext cx="2343912" cy="2755392"/>
          </a:xfrm>
          <a:prstGeom prst="rect">
            <a:avLst/>
          </a:prstGeom>
        </p:spPr>
      </p:pic>
      <p:sp>
        <p:nvSpPr>
          <p:cNvPr id="20" name="Subtitle 2">
            <a:extLst>
              <a:ext uri="{FF2B5EF4-FFF2-40B4-BE49-F238E27FC236}">
                <a16:creationId xmlns:a16="http://schemas.microsoft.com/office/drawing/2014/main" id="{1E4D3699-FEBD-4997-8141-3280532185F2}"/>
              </a:ext>
            </a:extLst>
          </p:cNvPr>
          <p:cNvSpPr txBox="1">
            <a:spLocks/>
          </p:cNvSpPr>
          <p:nvPr/>
        </p:nvSpPr>
        <p:spPr>
          <a:xfrm>
            <a:off x="91460" y="130774"/>
            <a:ext cx="3447518" cy="2552700"/>
          </a:xfrm>
          <a:prstGeom prst="rect">
            <a:avLst/>
          </a:prstGeom>
        </p:spPr>
        <p:txBody>
          <a:bodyPr vert="horz" lIns="91440" tIns="45720" rIns="91440" bIns="45720" rtlCol="0" anchor="t">
            <a:normAutofit fontScale="92500" lnSpcReduction="20000"/>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endParaRPr lang="en-AU" sz="2400" dirty="0">
              <a:solidFill>
                <a:srgbClr val="00B050"/>
              </a:solidFill>
            </a:endParaRPr>
          </a:p>
          <a:p>
            <a:pPr algn="l"/>
            <a:r>
              <a:rPr lang="en-AU" sz="2400" dirty="0">
                <a:solidFill>
                  <a:srgbClr val="00B050"/>
                </a:solidFill>
              </a:rPr>
              <a:t>Dr Rosemary Austen</a:t>
            </a:r>
          </a:p>
          <a:p>
            <a:pPr algn="l"/>
            <a:r>
              <a:rPr lang="en-AU" sz="1900" u="sng" dirty="0">
                <a:solidFill>
                  <a:schemeClr val="accent6">
                    <a:lumMod val="75000"/>
                  </a:schemeClr>
                </a:solidFill>
                <a:hlinkClick r:id="rId5">
                  <a:extLst>
                    <a:ext uri="{A12FA001-AC4F-418D-AE19-62706E023703}">
                      <ahyp:hlinkClr xmlns:ahyp="http://schemas.microsoft.com/office/drawing/2018/hyperlinkcolor" val="tx"/>
                    </a:ext>
                  </a:extLst>
                </a:hlinkClick>
              </a:rPr>
              <a:t>rosemaryausten60@gmail.com</a:t>
            </a:r>
            <a:endParaRPr lang="en-AU" sz="1900" u="sng" dirty="0">
              <a:solidFill>
                <a:schemeClr val="accent6">
                  <a:lumMod val="75000"/>
                </a:schemeClr>
              </a:solidFill>
            </a:endParaRPr>
          </a:p>
          <a:p>
            <a:pPr algn="l"/>
            <a:r>
              <a:rPr lang="en-AU" sz="1900" dirty="0">
                <a:solidFill>
                  <a:srgbClr val="00B050"/>
                </a:solidFill>
              </a:rPr>
              <a:t>0427 204 199</a:t>
            </a:r>
          </a:p>
          <a:p>
            <a:pPr algn="l"/>
            <a:r>
              <a:rPr lang="en-AU" sz="2400" dirty="0">
                <a:solidFill>
                  <a:srgbClr val="00B050"/>
                </a:solidFill>
              </a:rPr>
              <a:t>Prof Steve Garlick </a:t>
            </a:r>
          </a:p>
          <a:p>
            <a:pPr algn="l"/>
            <a:r>
              <a:rPr lang="en-AU" dirty="0">
                <a:solidFill>
                  <a:schemeClr val="accent6">
                    <a:lumMod val="75000"/>
                  </a:schemeClr>
                </a:solidFill>
                <a:hlinkClick r:id="rId6">
                  <a:extLst>
                    <a:ext uri="{A12FA001-AC4F-418D-AE19-62706E023703}">
                      <ahyp:hlinkClr xmlns:ahyp="http://schemas.microsoft.com/office/drawing/2018/hyperlinkcolor" val="tx"/>
                    </a:ext>
                  </a:extLst>
                </a:hlinkClick>
              </a:rPr>
              <a:t>Steve.c.garlick@gmail.com</a:t>
            </a:r>
            <a:endParaRPr lang="en-AU" dirty="0">
              <a:solidFill>
                <a:schemeClr val="accent6">
                  <a:lumMod val="75000"/>
                </a:schemeClr>
              </a:solidFill>
            </a:endParaRPr>
          </a:p>
          <a:p>
            <a:pPr algn="l"/>
            <a:r>
              <a:rPr lang="en-AU" sz="1900" dirty="0">
                <a:solidFill>
                  <a:srgbClr val="00B050"/>
                </a:solidFill>
              </a:rPr>
              <a:t>042 888 0564</a:t>
            </a:r>
          </a:p>
          <a:p>
            <a:pPr algn="l"/>
            <a:endParaRPr lang="en-AU" dirty="0">
              <a:solidFill>
                <a:srgbClr val="00B050"/>
              </a:solidFill>
            </a:endParaRPr>
          </a:p>
        </p:txBody>
      </p:sp>
      <p:sp>
        <p:nvSpPr>
          <p:cNvPr id="3" name="TextBox 2">
            <a:extLst>
              <a:ext uri="{FF2B5EF4-FFF2-40B4-BE49-F238E27FC236}">
                <a16:creationId xmlns:a16="http://schemas.microsoft.com/office/drawing/2014/main" id="{E5897EFB-612A-46D2-9B28-4B6B4EAEB26F}"/>
              </a:ext>
            </a:extLst>
          </p:cNvPr>
          <p:cNvSpPr txBox="1"/>
          <p:nvPr/>
        </p:nvSpPr>
        <p:spPr>
          <a:xfrm>
            <a:off x="3894103" y="6002049"/>
            <a:ext cx="8297897" cy="707886"/>
          </a:xfrm>
          <a:prstGeom prst="rect">
            <a:avLst/>
          </a:prstGeom>
          <a:noFill/>
        </p:spPr>
        <p:txBody>
          <a:bodyPr wrap="square" rtlCol="0">
            <a:spAutoFit/>
          </a:bodyPr>
          <a:lstStyle/>
          <a:p>
            <a:r>
              <a:rPr lang="en-AU" dirty="0">
                <a:latin typeface="Arial" panose="020B0604020202020204" pitchFamily="34" charset="0"/>
                <a:cs typeface="Arial" panose="020B0604020202020204" pitchFamily="34" charset="0"/>
              </a:rPr>
              <a:t> </a:t>
            </a:r>
            <a:r>
              <a:rPr lang="en-AU" sz="2000" dirty="0">
                <a:latin typeface="Arial" panose="020B0604020202020204" pitchFamily="34" charset="0"/>
                <a:cs typeface="Arial" panose="020B0604020202020204" pitchFamily="34" charset="0"/>
              </a:rPr>
              <a:t>" Where is the knowledge we have lost in information? Where is the wisdom we have lost in knowledge? " —T.S. Eliot.</a:t>
            </a:r>
          </a:p>
        </p:txBody>
      </p:sp>
      <p:sp>
        <p:nvSpPr>
          <p:cNvPr id="7" name="TextBox 6">
            <a:extLst>
              <a:ext uri="{FF2B5EF4-FFF2-40B4-BE49-F238E27FC236}">
                <a16:creationId xmlns:a16="http://schemas.microsoft.com/office/drawing/2014/main" id="{42063D7D-FBC5-45A9-9111-4BE9A203E007}"/>
              </a:ext>
            </a:extLst>
          </p:cNvPr>
          <p:cNvSpPr txBox="1"/>
          <p:nvPr/>
        </p:nvSpPr>
        <p:spPr>
          <a:xfrm>
            <a:off x="291006" y="5047942"/>
            <a:ext cx="11615244" cy="954107"/>
          </a:xfrm>
          <a:prstGeom prst="rect">
            <a:avLst/>
          </a:prstGeom>
          <a:noFill/>
        </p:spPr>
        <p:txBody>
          <a:bodyPr wrap="square" rtlCol="0">
            <a:spAutoFit/>
          </a:bodyPr>
          <a:lstStyle/>
          <a:p>
            <a:r>
              <a:rPr lang="en-AU" sz="2800" dirty="0"/>
              <a:t>Stress Myopathy, Lactic Acidosis &amp; Renal Failure; Fence Injuries; </a:t>
            </a:r>
            <a:r>
              <a:rPr lang="en-AU" sz="2800" b="1" dirty="0"/>
              <a:t>Crystalluria;</a:t>
            </a:r>
            <a:r>
              <a:rPr lang="en-AU" sz="2800" dirty="0"/>
              <a:t> Herpes Virus</a:t>
            </a:r>
          </a:p>
        </p:txBody>
      </p:sp>
    </p:spTree>
    <p:extLst>
      <p:ext uri="{BB962C8B-B14F-4D97-AF65-F5344CB8AC3E}">
        <p14:creationId xmlns:p14="http://schemas.microsoft.com/office/powerpoint/2010/main" val="269687739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E04DE-AF59-4A1D-BC49-3AF6891C535A}"/>
              </a:ext>
            </a:extLst>
          </p:cNvPr>
          <p:cNvSpPr>
            <a:spLocks noGrp="1"/>
          </p:cNvSpPr>
          <p:nvPr>
            <p:ph type="title"/>
          </p:nvPr>
        </p:nvSpPr>
        <p:spPr>
          <a:xfrm>
            <a:off x="677334" y="141890"/>
            <a:ext cx="8596668" cy="1320800"/>
          </a:xfrm>
        </p:spPr>
        <p:txBody>
          <a:bodyPr/>
          <a:lstStyle/>
          <a:p>
            <a:r>
              <a:rPr lang="en-AU" dirty="0"/>
              <a:t>						</a:t>
            </a:r>
            <a:r>
              <a:rPr lang="en-AU" sz="4400" b="1" dirty="0">
                <a:solidFill>
                  <a:schemeClr val="accent2">
                    <a:lumMod val="50000"/>
                  </a:schemeClr>
                </a:solidFill>
              </a:rPr>
              <a:t>Our values</a:t>
            </a:r>
          </a:p>
        </p:txBody>
      </p:sp>
      <p:sp>
        <p:nvSpPr>
          <p:cNvPr id="3" name="Content Placeholder 2">
            <a:extLst>
              <a:ext uri="{FF2B5EF4-FFF2-40B4-BE49-F238E27FC236}">
                <a16:creationId xmlns:a16="http://schemas.microsoft.com/office/drawing/2014/main" id="{BD524CF8-2A63-4825-A9FD-6C5227D711BB}"/>
              </a:ext>
            </a:extLst>
          </p:cNvPr>
          <p:cNvSpPr>
            <a:spLocks noGrp="1"/>
          </p:cNvSpPr>
          <p:nvPr>
            <p:ph idx="1"/>
          </p:nvPr>
        </p:nvSpPr>
        <p:spPr>
          <a:xfrm>
            <a:off x="677334" y="1078710"/>
            <a:ext cx="9854032" cy="5227497"/>
          </a:xfrm>
        </p:spPr>
        <p:txBody>
          <a:bodyPr>
            <a:normAutofit/>
          </a:bodyPr>
          <a:lstStyle/>
          <a:p>
            <a:r>
              <a:rPr lang="en-AU" sz="3200" dirty="0">
                <a:solidFill>
                  <a:schemeClr val="accent4">
                    <a:lumMod val="50000"/>
                  </a:schemeClr>
                </a:solidFill>
              </a:rPr>
              <a:t> </a:t>
            </a:r>
            <a:r>
              <a:rPr lang="en-AU" sz="3200" b="1" dirty="0">
                <a:solidFill>
                  <a:schemeClr val="accent4">
                    <a:lumMod val="50000"/>
                  </a:schemeClr>
                </a:solidFill>
              </a:rPr>
              <a:t>Human exceptionalism has no place</a:t>
            </a:r>
          </a:p>
          <a:p>
            <a:pPr marL="0" indent="0">
              <a:buNone/>
            </a:pPr>
            <a:endParaRPr lang="en-AU" sz="1000" b="1" dirty="0">
              <a:solidFill>
                <a:schemeClr val="accent4">
                  <a:lumMod val="50000"/>
                </a:schemeClr>
              </a:solidFill>
            </a:endParaRPr>
          </a:p>
          <a:p>
            <a:r>
              <a:rPr lang="en-AU" sz="3200" dirty="0">
                <a:solidFill>
                  <a:schemeClr val="accent4">
                    <a:lumMod val="50000"/>
                  </a:schemeClr>
                </a:solidFill>
              </a:rPr>
              <a:t> </a:t>
            </a:r>
            <a:r>
              <a:rPr lang="en-AU" sz="3200" b="1" dirty="0">
                <a:solidFill>
                  <a:schemeClr val="accent4">
                    <a:lumMod val="50000"/>
                  </a:schemeClr>
                </a:solidFill>
              </a:rPr>
              <a:t>Do no harm</a:t>
            </a:r>
          </a:p>
          <a:p>
            <a:pPr marL="0" indent="0">
              <a:buNone/>
            </a:pPr>
            <a:endParaRPr lang="en-AU" sz="1000" b="1" dirty="0">
              <a:solidFill>
                <a:schemeClr val="accent4">
                  <a:lumMod val="50000"/>
                </a:schemeClr>
              </a:solidFill>
            </a:endParaRPr>
          </a:p>
          <a:p>
            <a:r>
              <a:rPr lang="en-AU" sz="3200" dirty="0">
                <a:solidFill>
                  <a:schemeClr val="accent4">
                    <a:lumMod val="50000"/>
                  </a:schemeClr>
                </a:solidFill>
              </a:rPr>
              <a:t> </a:t>
            </a:r>
            <a:r>
              <a:rPr lang="en-AU" sz="3200" b="1" dirty="0">
                <a:solidFill>
                  <a:schemeClr val="accent4">
                    <a:lumMod val="50000"/>
                  </a:schemeClr>
                </a:solidFill>
              </a:rPr>
              <a:t>Love &amp; respect them</a:t>
            </a:r>
          </a:p>
          <a:p>
            <a:pPr marL="0" indent="0">
              <a:buNone/>
            </a:pPr>
            <a:endParaRPr lang="en-AU" sz="1000" b="1" dirty="0">
              <a:solidFill>
                <a:schemeClr val="accent4">
                  <a:lumMod val="50000"/>
                </a:schemeClr>
              </a:solidFill>
            </a:endParaRPr>
          </a:p>
          <a:p>
            <a:r>
              <a:rPr lang="en-AU" sz="3200" b="1" dirty="0">
                <a:solidFill>
                  <a:schemeClr val="accent4">
                    <a:lumMod val="50000"/>
                  </a:schemeClr>
                </a:solidFill>
              </a:rPr>
              <a:t>A ‘being-for’ relationship (‘teacher/ teacher’)</a:t>
            </a:r>
          </a:p>
          <a:p>
            <a:pPr marL="0" indent="0">
              <a:buNone/>
            </a:pPr>
            <a:endParaRPr lang="en-AU" sz="1000" b="1" dirty="0">
              <a:solidFill>
                <a:schemeClr val="accent4">
                  <a:lumMod val="50000"/>
                </a:schemeClr>
              </a:solidFill>
            </a:endParaRPr>
          </a:p>
          <a:p>
            <a:r>
              <a:rPr lang="en-AU" sz="3200" dirty="0">
                <a:solidFill>
                  <a:schemeClr val="accent4">
                    <a:lumMod val="50000"/>
                  </a:schemeClr>
                </a:solidFill>
              </a:rPr>
              <a:t> </a:t>
            </a:r>
            <a:r>
              <a:rPr lang="en-AU" sz="3200" b="1" dirty="0">
                <a:solidFill>
                  <a:schemeClr val="accent4">
                    <a:lumMod val="50000"/>
                  </a:schemeClr>
                </a:solidFill>
              </a:rPr>
              <a:t>Wildlife knowledge systems</a:t>
            </a:r>
          </a:p>
          <a:p>
            <a:pPr marL="0" indent="0">
              <a:buNone/>
            </a:pPr>
            <a:endParaRPr lang="en-AU" sz="1000" b="1" dirty="0">
              <a:solidFill>
                <a:schemeClr val="accent4">
                  <a:lumMod val="50000"/>
                </a:schemeClr>
              </a:solidFill>
            </a:endParaRPr>
          </a:p>
          <a:p>
            <a:r>
              <a:rPr lang="en-AU" sz="3200" dirty="0">
                <a:solidFill>
                  <a:schemeClr val="accent4">
                    <a:lumMod val="50000"/>
                  </a:schemeClr>
                </a:solidFill>
              </a:rPr>
              <a:t> </a:t>
            </a:r>
            <a:r>
              <a:rPr lang="en-AU" sz="3200" b="1" dirty="0">
                <a:solidFill>
                  <a:schemeClr val="accent4">
                    <a:lumMod val="50000"/>
                  </a:schemeClr>
                </a:solidFill>
              </a:rPr>
              <a:t>Tran-species learning through engagement</a:t>
            </a:r>
          </a:p>
        </p:txBody>
      </p:sp>
    </p:spTree>
    <p:extLst>
      <p:ext uri="{BB962C8B-B14F-4D97-AF65-F5344CB8AC3E}">
        <p14:creationId xmlns:p14="http://schemas.microsoft.com/office/powerpoint/2010/main" val="1812172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16215-36F6-477A-8A20-FFDBC27B8E2A}"/>
              </a:ext>
            </a:extLst>
          </p:cNvPr>
          <p:cNvSpPr>
            <a:spLocks noGrp="1"/>
          </p:cNvSpPr>
          <p:nvPr>
            <p:ph type="title"/>
          </p:nvPr>
        </p:nvSpPr>
        <p:spPr>
          <a:xfrm>
            <a:off x="677334" y="35588"/>
            <a:ext cx="9628716" cy="781050"/>
          </a:xfrm>
        </p:spPr>
        <p:txBody>
          <a:bodyPr>
            <a:normAutofit/>
          </a:bodyPr>
          <a:lstStyle/>
          <a:p>
            <a:r>
              <a:rPr lang="en-AU" sz="4000" b="1" dirty="0"/>
              <a:t>		The emotional lives of kangaroos</a:t>
            </a:r>
          </a:p>
        </p:txBody>
      </p:sp>
      <p:sp>
        <p:nvSpPr>
          <p:cNvPr id="3" name="Content Placeholder 2">
            <a:extLst>
              <a:ext uri="{FF2B5EF4-FFF2-40B4-BE49-F238E27FC236}">
                <a16:creationId xmlns:a16="http://schemas.microsoft.com/office/drawing/2014/main" id="{4E6AD8D9-2747-41FF-9145-2BE7754A195E}"/>
              </a:ext>
            </a:extLst>
          </p:cNvPr>
          <p:cNvSpPr>
            <a:spLocks noGrp="1"/>
          </p:cNvSpPr>
          <p:nvPr>
            <p:ph idx="1"/>
          </p:nvPr>
        </p:nvSpPr>
        <p:spPr>
          <a:xfrm>
            <a:off x="0" y="816638"/>
            <a:ext cx="11468100" cy="5107912"/>
          </a:xfrm>
        </p:spPr>
        <p:txBody>
          <a:bodyPr>
            <a:normAutofit/>
          </a:bodyPr>
          <a:lstStyle/>
          <a:p>
            <a:pPr marL="0" indent="0">
              <a:buNone/>
            </a:pPr>
            <a:endParaRPr lang="en-AU" dirty="0"/>
          </a:p>
          <a:p>
            <a:r>
              <a:rPr lang="en-AU" sz="3200" i="1" dirty="0"/>
              <a:t>Emotions are not spontaneous upwellings of arbitrary feelings. They are reactions to events. So if we can correlate emotional reactions with the events that trigger them, we can use these reactions as sources of information to help in recovery</a:t>
            </a:r>
            <a:r>
              <a:rPr lang="en-AU" sz="3200" dirty="0"/>
              <a:t>.</a:t>
            </a:r>
          </a:p>
          <a:p>
            <a:r>
              <a:rPr lang="en-AU" sz="3200" dirty="0"/>
              <a:t> </a:t>
            </a:r>
            <a:r>
              <a:rPr lang="en-AU" sz="3200" b="1" dirty="0"/>
              <a:t>Emotional life of an animal is just as important for recovery as the physical life</a:t>
            </a:r>
            <a:r>
              <a:rPr lang="en-AU" sz="3200" dirty="0"/>
              <a:t>.</a:t>
            </a:r>
          </a:p>
          <a:p>
            <a:pPr lvl="2"/>
            <a:r>
              <a:rPr lang="en-AU" sz="2800" dirty="0"/>
              <a:t>The veterinarian cant help you with that.  Its your job to engage with it.</a:t>
            </a:r>
          </a:p>
          <a:p>
            <a:endParaRPr lang="en-AU" dirty="0"/>
          </a:p>
        </p:txBody>
      </p:sp>
    </p:spTree>
    <p:extLst>
      <p:ext uri="{BB962C8B-B14F-4D97-AF65-F5344CB8AC3E}">
        <p14:creationId xmlns:p14="http://schemas.microsoft.com/office/powerpoint/2010/main" val="4136476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2E3F0-25E4-43C5-8F91-3AABF6BCE6A4}"/>
              </a:ext>
            </a:extLst>
          </p:cNvPr>
          <p:cNvSpPr>
            <a:spLocks noGrp="1"/>
          </p:cNvSpPr>
          <p:nvPr>
            <p:ph type="title"/>
          </p:nvPr>
        </p:nvSpPr>
        <p:spPr/>
        <p:txBody>
          <a:bodyPr/>
          <a:lstStyle/>
          <a:p>
            <a:r>
              <a:rPr lang="en-AU" dirty="0"/>
              <a:t>			</a:t>
            </a:r>
            <a:r>
              <a:rPr lang="en-AU" sz="4000" b="1" dirty="0"/>
              <a:t>Trans-species psychology</a:t>
            </a:r>
          </a:p>
        </p:txBody>
      </p:sp>
      <p:sp>
        <p:nvSpPr>
          <p:cNvPr id="3" name="Content Placeholder 2">
            <a:extLst>
              <a:ext uri="{FF2B5EF4-FFF2-40B4-BE49-F238E27FC236}">
                <a16:creationId xmlns:a16="http://schemas.microsoft.com/office/drawing/2014/main" id="{31776B2A-E007-4F2A-B9C0-17FEF6C2CA1C}"/>
              </a:ext>
            </a:extLst>
          </p:cNvPr>
          <p:cNvSpPr>
            <a:spLocks noGrp="1"/>
          </p:cNvSpPr>
          <p:nvPr>
            <p:ph idx="1"/>
          </p:nvPr>
        </p:nvSpPr>
        <p:spPr>
          <a:xfrm>
            <a:off x="677334" y="1493753"/>
            <a:ext cx="8596668" cy="4547609"/>
          </a:xfrm>
        </p:spPr>
        <p:txBody>
          <a:bodyPr/>
          <a:lstStyle/>
          <a:p>
            <a:pPr marL="0" indent="0">
              <a:buNone/>
            </a:pPr>
            <a:r>
              <a:rPr lang="en-AU" dirty="0"/>
              <a:t> </a:t>
            </a:r>
          </a:p>
          <a:p>
            <a:r>
              <a:rPr lang="en-AU" sz="3200" dirty="0"/>
              <a:t> Humans and other animals share a common capacity to think, feel and experience situations.</a:t>
            </a:r>
          </a:p>
          <a:p>
            <a:r>
              <a:rPr lang="en-AU" sz="3200" dirty="0"/>
              <a:t> Animals experience complex emotions and are psychologically susceptible to stress as are humans.</a:t>
            </a:r>
          </a:p>
        </p:txBody>
      </p:sp>
    </p:spTree>
    <p:extLst>
      <p:ext uri="{BB962C8B-B14F-4D97-AF65-F5344CB8AC3E}">
        <p14:creationId xmlns:p14="http://schemas.microsoft.com/office/powerpoint/2010/main" val="828187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A5738-1232-4A32-94ED-AF0558B5A5D7}"/>
              </a:ext>
            </a:extLst>
          </p:cNvPr>
          <p:cNvSpPr>
            <a:spLocks noGrp="1"/>
          </p:cNvSpPr>
          <p:nvPr>
            <p:ph type="title"/>
          </p:nvPr>
        </p:nvSpPr>
        <p:spPr>
          <a:xfrm>
            <a:off x="677334" y="228600"/>
            <a:ext cx="8596668" cy="879013"/>
          </a:xfrm>
        </p:spPr>
        <p:txBody>
          <a:bodyPr/>
          <a:lstStyle/>
          <a:p>
            <a:r>
              <a:rPr lang="en-AU" dirty="0"/>
              <a:t>					</a:t>
            </a:r>
            <a:r>
              <a:rPr lang="en-AU" sz="4000" b="1" dirty="0"/>
              <a:t>Emotional Behaviour</a:t>
            </a:r>
          </a:p>
        </p:txBody>
      </p:sp>
      <p:sp>
        <p:nvSpPr>
          <p:cNvPr id="3" name="Content Placeholder 2">
            <a:extLst>
              <a:ext uri="{FF2B5EF4-FFF2-40B4-BE49-F238E27FC236}">
                <a16:creationId xmlns:a16="http://schemas.microsoft.com/office/drawing/2014/main" id="{214723A6-CE7D-4AC5-968E-4F9FA3B12340}"/>
              </a:ext>
            </a:extLst>
          </p:cNvPr>
          <p:cNvSpPr>
            <a:spLocks noGrp="1"/>
          </p:cNvSpPr>
          <p:nvPr>
            <p:ph idx="1"/>
          </p:nvPr>
        </p:nvSpPr>
        <p:spPr>
          <a:xfrm>
            <a:off x="472017" y="1488613"/>
            <a:ext cx="11247966" cy="3880773"/>
          </a:xfrm>
        </p:spPr>
        <p:txBody>
          <a:bodyPr>
            <a:normAutofit fontScale="92500" lnSpcReduction="20000"/>
          </a:bodyPr>
          <a:lstStyle/>
          <a:p>
            <a:endParaRPr lang="en-AU" dirty="0"/>
          </a:p>
          <a:p>
            <a:r>
              <a:rPr lang="en-AU" sz="3200" dirty="0"/>
              <a:t>Six neural markers identified for kangaroos (joy, separation, anger, relaxation, nurturance, sexuality)</a:t>
            </a:r>
          </a:p>
          <a:p>
            <a:pPr marL="0" indent="0">
              <a:buNone/>
            </a:pPr>
            <a:endParaRPr lang="en-AU" sz="3200" dirty="0"/>
          </a:p>
          <a:p>
            <a:r>
              <a:rPr lang="en-AU" sz="3200" dirty="0"/>
              <a:t> Two emotional behaviour situations:</a:t>
            </a:r>
          </a:p>
          <a:p>
            <a:pPr lvl="1"/>
            <a:r>
              <a:rPr lang="en-AU" sz="3000" dirty="0"/>
              <a:t>Opportunity seeking &amp; capability realisation in a reinforcing environment</a:t>
            </a:r>
          </a:p>
          <a:p>
            <a:pPr lvl="1"/>
            <a:r>
              <a:rPr lang="en-AU" sz="3000" dirty="0"/>
              <a:t>Fear-induced escaping from a restrictive environment. Failure to escape may give rise to PTSD and psychological extinction</a:t>
            </a:r>
          </a:p>
        </p:txBody>
      </p:sp>
    </p:spTree>
    <p:extLst>
      <p:ext uri="{BB962C8B-B14F-4D97-AF65-F5344CB8AC3E}">
        <p14:creationId xmlns:p14="http://schemas.microsoft.com/office/powerpoint/2010/main" val="3139169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1985-077D-4928-9B27-341DE43D5195}"/>
              </a:ext>
            </a:extLst>
          </p:cNvPr>
          <p:cNvSpPr>
            <a:spLocks noGrp="1"/>
          </p:cNvSpPr>
          <p:nvPr>
            <p:ph type="title"/>
          </p:nvPr>
        </p:nvSpPr>
        <p:spPr>
          <a:xfrm>
            <a:off x="729928" y="132735"/>
            <a:ext cx="10257503" cy="895965"/>
          </a:xfrm>
        </p:spPr>
        <p:txBody>
          <a:bodyPr/>
          <a:lstStyle/>
          <a:p>
            <a:r>
              <a:rPr lang="en-AU" b="1" dirty="0">
                <a:solidFill>
                  <a:srgbClr val="FF0000"/>
                </a:solidFill>
                <a:latin typeface="Arial" panose="020B0604020202020204" pitchFamily="34" charset="0"/>
                <a:cs typeface="Arial" panose="020B0604020202020204" pitchFamily="34" charset="0"/>
              </a:rPr>
              <a:t>Emotional Behaviour Markers in the Kangaroo</a:t>
            </a:r>
          </a:p>
        </p:txBody>
      </p:sp>
      <p:graphicFrame>
        <p:nvGraphicFramePr>
          <p:cNvPr id="4" name="Table 3">
            <a:extLst>
              <a:ext uri="{FF2B5EF4-FFF2-40B4-BE49-F238E27FC236}">
                <a16:creationId xmlns:a16="http://schemas.microsoft.com/office/drawing/2014/main" id="{44C97C69-9149-4038-85A2-2FF3F43A9179}"/>
              </a:ext>
            </a:extLst>
          </p:cNvPr>
          <p:cNvGraphicFramePr>
            <a:graphicFrameLocks noGrp="1"/>
          </p:cNvGraphicFramePr>
          <p:nvPr>
            <p:extLst>
              <p:ext uri="{D42A27DB-BD31-4B8C-83A1-F6EECF244321}">
                <p14:modId xmlns:p14="http://schemas.microsoft.com/office/powerpoint/2010/main" val="2422242313"/>
              </p:ext>
            </p:extLst>
          </p:nvPr>
        </p:nvGraphicFramePr>
        <p:xfrm>
          <a:off x="0" y="1588847"/>
          <a:ext cx="10449232" cy="5269153"/>
        </p:xfrm>
        <a:graphic>
          <a:graphicData uri="http://schemas.openxmlformats.org/drawingml/2006/table">
            <a:tbl>
              <a:tblPr firstRow="1" firstCol="1" bandRow="1">
                <a:tableStyleId>{5C22544A-7EE6-4342-B048-85BDC9FD1C3A}</a:tableStyleId>
              </a:tblPr>
              <a:tblGrid>
                <a:gridCol w="2145896">
                  <a:extLst>
                    <a:ext uri="{9D8B030D-6E8A-4147-A177-3AD203B41FA5}">
                      <a16:colId xmlns:a16="http://schemas.microsoft.com/office/drawing/2014/main" val="2235675260"/>
                    </a:ext>
                  </a:extLst>
                </a:gridCol>
                <a:gridCol w="8167202">
                  <a:extLst>
                    <a:ext uri="{9D8B030D-6E8A-4147-A177-3AD203B41FA5}">
                      <a16:colId xmlns:a16="http://schemas.microsoft.com/office/drawing/2014/main" val="2719684992"/>
                    </a:ext>
                  </a:extLst>
                </a:gridCol>
                <a:gridCol w="136134">
                  <a:extLst>
                    <a:ext uri="{9D8B030D-6E8A-4147-A177-3AD203B41FA5}">
                      <a16:colId xmlns:a16="http://schemas.microsoft.com/office/drawing/2014/main" val="2534347369"/>
                    </a:ext>
                  </a:extLst>
                </a:gridCol>
              </a:tblGrid>
              <a:tr h="791805">
                <a:tc>
                  <a:txBody>
                    <a:bodyPr/>
                    <a:lstStyle/>
                    <a:p>
                      <a:pPr marL="94615" marR="322580" indent="-6350">
                        <a:lnSpc>
                          <a:spcPct val="103000"/>
                        </a:lnSpc>
                        <a:spcAft>
                          <a:spcPts val="840"/>
                        </a:spcAft>
                      </a:pPr>
                      <a:r>
                        <a:rPr lang="en-AU" sz="2000" dirty="0">
                          <a:effectLst/>
                        </a:rPr>
                        <a:t>Neural states</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Outward indicators (kangaroo)</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endParaRPr lang="en-AU" sz="1400" dirty="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3784758511"/>
                  </a:ext>
                </a:extLst>
              </a:tr>
              <a:tr h="707592">
                <a:tc>
                  <a:txBody>
                    <a:bodyPr/>
                    <a:lstStyle/>
                    <a:p>
                      <a:pPr marL="94615" marR="322580" indent="-6350">
                        <a:lnSpc>
                          <a:spcPct val="103000"/>
                        </a:lnSpc>
                        <a:spcAft>
                          <a:spcPts val="840"/>
                        </a:spcAft>
                      </a:pPr>
                      <a:r>
                        <a:rPr lang="en-AU" sz="2000" b="1" dirty="0">
                          <a:effectLst/>
                        </a:rPr>
                        <a:t>Joy (play)</a:t>
                      </a:r>
                      <a:endParaRPr lang="en-AU" sz="2000" b="1"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Hooning, kicking legs into the air, boxing with kin, chasing kin, eye expression.</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a:effectLst/>
                        </a:rPr>
                        <a:t> </a:t>
                      </a:r>
                      <a:endParaRPr lang="en-AU" sz="90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2666733313"/>
                  </a:ext>
                </a:extLst>
              </a:tr>
              <a:tr h="1102607">
                <a:tc>
                  <a:txBody>
                    <a:bodyPr/>
                    <a:lstStyle/>
                    <a:p>
                      <a:pPr marL="94615" marR="322580" indent="-6350">
                        <a:lnSpc>
                          <a:spcPct val="103000"/>
                        </a:lnSpc>
                        <a:spcAft>
                          <a:spcPts val="840"/>
                        </a:spcAft>
                      </a:pPr>
                      <a:r>
                        <a:rPr lang="en-AU" sz="2000" dirty="0">
                          <a:effectLst/>
                        </a:rPr>
                        <a:t>Separation, distress (panic)</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6350" marR="322580" indent="-6350">
                        <a:lnSpc>
                          <a:spcPct val="107000"/>
                        </a:lnSpc>
                        <a:spcAft>
                          <a:spcPts val="0"/>
                        </a:spcAft>
                      </a:pPr>
                      <a:r>
                        <a:rPr lang="en-AU" sz="2000" dirty="0">
                          <a:effectLst/>
                        </a:rPr>
                        <a:t>Vocal, running into objects in panic, eye expression, erect posture, licking forearms, rapid respiratory rate, flared nostrils. </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a:effectLst/>
                        </a:rPr>
                        <a:t> </a:t>
                      </a:r>
                      <a:endParaRPr lang="en-AU" sz="90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1222006981"/>
                  </a:ext>
                </a:extLst>
              </a:tr>
              <a:tr h="707592">
                <a:tc>
                  <a:txBody>
                    <a:bodyPr/>
                    <a:lstStyle/>
                    <a:p>
                      <a:pPr marL="94615" marR="322580" indent="-6350">
                        <a:lnSpc>
                          <a:spcPct val="103000"/>
                        </a:lnSpc>
                        <a:spcAft>
                          <a:spcPts val="840"/>
                        </a:spcAft>
                      </a:pPr>
                      <a:r>
                        <a:rPr lang="en-AU" sz="2000" dirty="0">
                          <a:effectLst/>
                        </a:rPr>
                        <a:t>Nurturance (care)</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Preening, embracing kin, body contact, protective behaviour by dominant males</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dirty="0">
                          <a:effectLst/>
                        </a:rPr>
                        <a:t> </a:t>
                      </a:r>
                      <a:endParaRPr lang="en-AU" sz="900" dirty="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1477991664"/>
                  </a:ext>
                </a:extLst>
              </a:tr>
              <a:tr h="707592">
                <a:tc>
                  <a:txBody>
                    <a:bodyPr/>
                    <a:lstStyle/>
                    <a:p>
                      <a:pPr marL="94615" marR="322580" indent="-6350">
                        <a:lnSpc>
                          <a:spcPct val="103000"/>
                        </a:lnSpc>
                        <a:spcAft>
                          <a:spcPts val="840"/>
                        </a:spcAft>
                      </a:pPr>
                      <a:r>
                        <a:rPr lang="en-AU" sz="2000" dirty="0">
                          <a:effectLst/>
                        </a:rPr>
                        <a:t>Sexuality (lust)</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Courtship behaviour, pairing, long-term male/female friendships</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a:effectLst/>
                        </a:rPr>
                        <a:t> </a:t>
                      </a:r>
                      <a:endParaRPr lang="en-AU" sz="90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1974715136"/>
                  </a:ext>
                </a:extLst>
              </a:tr>
              <a:tr h="440436">
                <a:tc>
                  <a:txBody>
                    <a:bodyPr/>
                    <a:lstStyle/>
                    <a:p>
                      <a:pPr marL="94615" marR="322580" indent="-6350">
                        <a:lnSpc>
                          <a:spcPct val="103000"/>
                        </a:lnSpc>
                        <a:spcAft>
                          <a:spcPts val="840"/>
                        </a:spcAft>
                      </a:pPr>
                      <a:r>
                        <a:rPr lang="en-AU" sz="2000" dirty="0">
                          <a:effectLst/>
                        </a:rPr>
                        <a:t>Anger (rage)</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Vocal, eye expression, posture</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a:effectLst/>
                        </a:rPr>
                        <a:t> </a:t>
                      </a:r>
                      <a:endParaRPr lang="en-AU" sz="90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1798165843"/>
                  </a:ext>
                </a:extLst>
              </a:tr>
              <a:tr h="811529">
                <a:tc>
                  <a:txBody>
                    <a:bodyPr/>
                    <a:lstStyle/>
                    <a:p>
                      <a:pPr marL="94615" marR="322580" indent="-6350">
                        <a:lnSpc>
                          <a:spcPct val="103000"/>
                        </a:lnSpc>
                        <a:spcAft>
                          <a:spcPts val="840"/>
                        </a:spcAft>
                      </a:pPr>
                      <a:r>
                        <a:rPr lang="en-AU" sz="2000" dirty="0">
                          <a:effectLst/>
                        </a:rPr>
                        <a:t>Relaxation</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2000" dirty="0">
                          <a:effectLst/>
                        </a:rPr>
                        <a:t>Lying on back asleep, mothers relaxing pouch muscle, mothers allowing small infants to exercise outside pouch</a:t>
                      </a:r>
                      <a:endParaRPr lang="en-AU" sz="2000" dirty="0">
                        <a:solidFill>
                          <a:srgbClr val="000000"/>
                        </a:solidFill>
                        <a:effectLst/>
                        <a:latin typeface="Arial" panose="020B0604020202020204" pitchFamily="34" charset="0"/>
                        <a:ea typeface="Arial" panose="020B0604020202020204" pitchFamily="34" charset="0"/>
                      </a:endParaRPr>
                    </a:p>
                  </a:txBody>
                  <a:tcPr marL="49987" marR="49987" marT="0" marB="0"/>
                </a:tc>
                <a:tc>
                  <a:txBody>
                    <a:bodyPr/>
                    <a:lstStyle/>
                    <a:p>
                      <a:pPr marL="94615" marR="322580" indent="-6350">
                        <a:lnSpc>
                          <a:spcPct val="103000"/>
                        </a:lnSpc>
                        <a:spcAft>
                          <a:spcPts val="840"/>
                        </a:spcAft>
                      </a:pPr>
                      <a:r>
                        <a:rPr lang="en-AU" sz="900" dirty="0">
                          <a:effectLst/>
                        </a:rPr>
                        <a:t> </a:t>
                      </a:r>
                      <a:endParaRPr lang="en-AU" sz="900" dirty="0">
                        <a:solidFill>
                          <a:srgbClr val="000000"/>
                        </a:solidFill>
                        <a:effectLst/>
                        <a:latin typeface="Arial" panose="020B0604020202020204" pitchFamily="34" charset="0"/>
                        <a:ea typeface="Arial" panose="020B0604020202020204" pitchFamily="34" charset="0"/>
                      </a:endParaRPr>
                    </a:p>
                  </a:txBody>
                  <a:tcPr marL="49987" marR="49987" marT="0" marB="0"/>
                </a:tc>
                <a:extLst>
                  <a:ext uri="{0D108BD9-81ED-4DB2-BD59-A6C34878D82A}">
                    <a16:rowId xmlns:a16="http://schemas.microsoft.com/office/drawing/2014/main" val="1781124967"/>
                  </a:ext>
                </a:extLst>
              </a:tr>
            </a:tbl>
          </a:graphicData>
        </a:graphic>
      </p:graphicFrame>
    </p:spTree>
    <p:extLst>
      <p:ext uri="{BB962C8B-B14F-4D97-AF65-F5344CB8AC3E}">
        <p14:creationId xmlns:p14="http://schemas.microsoft.com/office/powerpoint/2010/main" val="789249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2E2D-A17B-4C86-9DED-DFF6B4833028}"/>
              </a:ext>
            </a:extLst>
          </p:cNvPr>
          <p:cNvSpPr>
            <a:spLocks noGrp="1"/>
          </p:cNvSpPr>
          <p:nvPr>
            <p:ph type="title"/>
          </p:nvPr>
        </p:nvSpPr>
        <p:spPr>
          <a:xfrm>
            <a:off x="677334" y="609600"/>
            <a:ext cx="10581216" cy="1320800"/>
          </a:xfrm>
        </p:spPr>
        <p:txBody>
          <a:bodyPr>
            <a:normAutofit/>
          </a:bodyPr>
          <a:lstStyle/>
          <a:p>
            <a:r>
              <a:rPr lang="en-AU" sz="4000" b="1" dirty="0"/>
              <a:t>Measuring emotional stress in the wild</a:t>
            </a:r>
          </a:p>
        </p:txBody>
      </p:sp>
      <p:sp>
        <p:nvSpPr>
          <p:cNvPr id="3" name="Content Placeholder 2">
            <a:extLst>
              <a:ext uri="{FF2B5EF4-FFF2-40B4-BE49-F238E27FC236}">
                <a16:creationId xmlns:a16="http://schemas.microsoft.com/office/drawing/2014/main" id="{CB2D020B-9D92-4E09-BAB7-0A759DEDD7AE}"/>
              </a:ext>
            </a:extLst>
          </p:cNvPr>
          <p:cNvSpPr>
            <a:spLocks noGrp="1"/>
          </p:cNvSpPr>
          <p:nvPr>
            <p:ph idx="1"/>
          </p:nvPr>
        </p:nvSpPr>
        <p:spPr/>
        <p:txBody>
          <a:bodyPr/>
          <a:lstStyle/>
          <a:p>
            <a:endParaRPr lang="en-AU" sz="1000" b="1" dirty="0"/>
          </a:p>
          <a:p>
            <a:r>
              <a:rPr lang="en-AU" sz="3200" b="1" dirty="0"/>
              <a:t>Observation</a:t>
            </a:r>
          </a:p>
          <a:p>
            <a:pPr marL="0" indent="0">
              <a:buNone/>
            </a:pPr>
            <a:endParaRPr lang="en-AU" sz="1050" b="1" dirty="0"/>
          </a:p>
          <a:p>
            <a:r>
              <a:rPr lang="en-AU" sz="3200" b="1" dirty="0"/>
              <a:t>Cortisol</a:t>
            </a:r>
          </a:p>
          <a:p>
            <a:pPr marL="0" indent="0">
              <a:buNone/>
            </a:pPr>
            <a:endParaRPr lang="en-AU" sz="1000" b="1" dirty="0"/>
          </a:p>
          <a:p>
            <a:r>
              <a:rPr lang="en-AU" sz="3200" b="1" dirty="0"/>
              <a:t>Microbiome</a:t>
            </a:r>
          </a:p>
        </p:txBody>
      </p:sp>
    </p:spTree>
    <p:extLst>
      <p:ext uri="{BB962C8B-B14F-4D97-AF65-F5344CB8AC3E}">
        <p14:creationId xmlns:p14="http://schemas.microsoft.com/office/powerpoint/2010/main" val="1230736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833C4-2C31-47AB-8500-BA0D0317ECC5}"/>
              </a:ext>
            </a:extLst>
          </p:cNvPr>
          <p:cNvSpPr>
            <a:spLocks noGrp="1"/>
          </p:cNvSpPr>
          <p:nvPr>
            <p:ph type="title"/>
          </p:nvPr>
        </p:nvSpPr>
        <p:spPr>
          <a:xfrm>
            <a:off x="677334" y="152400"/>
            <a:ext cx="8596668" cy="876300"/>
          </a:xfrm>
        </p:spPr>
        <p:txBody>
          <a:bodyPr/>
          <a:lstStyle/>
          <a:p>
            <a:r>
              <a:rPr lang="en-AU" dirty="0"/>
              <a:t>							</a:t>
            </a:r>
            <a:r>
              <a:rPr lang="en-AU" sz="4000" b="1" dirty="0"/>
              <a:t>Stress &amp; PTSD</a:t>
            </a:r>
          </a:p>
        </p:txBody>
      </p:sp>
      <p:sp>
        <p:nvSpPr>
          <p:cNvPr id="3" name="Content Placeholder 2">
            <a:extLst>
              <a:ext uri="{FF2B5EF4-FFF2-40B4-BE49-F238E27FC236}">
                <a16:creationId xmlns:a16="http://schemas.microsoft.com/office/drawing/2014/main" id="{66FE25F4-5560-439D-BDD2-0EE328277E0D}"/>
              </a:ext>
            </a:extLst>
          </p:cNvPr>
          <p:cNvSpPr>
            <a:spLocks noGrp="1"/>
          </p:cNvSpPr>
          <p:nvPr>
            <p:ph idx="1"/>
          </p:nvPr>
        </p:nvSpPr>
        <p:spPr>
          <a:xfrm>
            <a:off x="677334" y="1093789"/>
            <a:ext cx="11171766" cy="5611811"/>
          </a:xfrm>
        </p:spPr>
        <p:txBody>
          <a:bodyPr>
            <a:normAutofit/>
          </a:bodyPr>
          <a:lstStyle/>
          <a:p>
            <a:r>
              <a:rPr lang="en-AU" sz="3200" dirty="0"/>
              <a:t>Brain processing of a fear- inducing trauma results in dysfunctional emotional and physical behaviour (aggression, anxiety, self-harm, non-engagement)</a:t>
            </a:r>
          </a:p>
          <a:p>
            <a:r>
              <a:rPr lang="en-AU" sz="3200" dirty="0"/>
              <a:t> Inability to distinguish current circumstance with past trauma event.</a:t>
            </a:r>
          </a:p>
          <a:p>
            <a:r>
              <a:rPr lang="en-AU" sz="3200" dirty="0"/>
              <a:t> Assessment tools</a:t>
            </a:r>
          </a:p>
          <a:p>
            <a:pPr lvl="2"/>
            <a:r>
              <a:rPr lang="en-AU" sz="2800" i="1" dirty="0"/>
              <a:t>Diagnostic &amp; Statistical Manual of Mental Disorders of the American Psychiatric Association </a:t>
            </a:r>
            <a:r>
              <a:rPr lang="en-AU" sz="2800" dirty="0"/>
              <a:t>(DSM-V-TR).</a:t>
            </a:r>
          </a:p>
          <a:p>
            <a:pPr lvl="2"/>
            <a:r>
              <a:rPr lang="en-AU" sz="2800" dirty="0"/>
              <a:t>WHO </a:t>
            </a:r>
            <a:r>
              <a:rPr lang="en-AU" sz="2800" i="1" dirty="0"/>
              <a:t>Management of Mental </a:t>
            </a:r>
            <a:r>
              <a:rPr lang="en-AU" sz="2800" i="1"/>
              <a:t>Disorders </a:t>
            </a:r>
            <a:r>
              <a:rPr lang="en-AU" sz="2800" i="1" dirty="0"/>
              <a:t>T</a:t>
            </a:r>
            <a:r>
              <a:rPr lang="en-AU" sz="2800" i="1"/>
              <a:t>reatment </a:t>
            </a:r>
            <a:r>
              <a:rPr lang="en-AU" sz="2800" i="1" dirty="0"/>
              <a:t>Protocol</a:t>
            </a:r>
          </a:p>
        </p:txBody>
      </p:sp>
    </p:spTree>
    <p:extLst>
      <p:ext uri="{BB962C8B-B14F-4D97-AF65-F5344CB8AC3E}">
        <p14:creationId xmlns:p14="http://schemas.microsoft.com/office/powerpoint/2010/main" val="1712009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617BC-4D11-4BA0-827F-796533A62E4E}"/>
              </a:ext>
            </a:extLst>
          </p:cNvPr>
          <p:cNvSpPr>
            <a:spLocks noGrp="1"/>
          </p:cNvSpPr>
          <p:nvPr>
            <p:ph type="title"/>
          </p:nvPr>
        </p:nvSpPr>
        <p:spPr>
          <a:xfrm>
            <a:off x="146391" y="100780"/>
            <a:ext cx="11091879" cy="820994"/>
          </a:xfrm>
        </p:spPr>
        <p:txBody>
          <a:bodyPr>
            <a:normAutofit fontScale="90000"/>
          </a:bodyPr>
          <a:lstStyle/>
          <a:p>
            <a:r>
              <a:rPr lang="en-AU" b="1" dirty="0">
                <a:solidFill>
                  <a:srgbClr val="FF0000"/>
                </a:solidFill>
                <a:latin typeface="Arial" panose="020B0604020202020204" pitchFamily="34" charset="0"/>
                <a:cs typeface="Arial" panose="020B0604020202020204" pitchFamily="34" charset="0"/>
              </a:rPr>
              <a:t>Emotional stress and its treatment in a wild animal</a:t>
            </a:r>
          </a:p>
        </p:txBody>
      </p:sp>
      <p:sp>
        <p:nvSpPr>
          <p:cNvPr id="3" name="Content Placeholder 2">
            <a:extLst>
              <a:ext uri="{FF2B5EF4-FFF2-40B4-BE49-F238E27FC236}">
                <a16:creationId xmlns:a16="http://schemas.microsoft.com/office/drawing/2014/main" id="{0196412D-E02D-4CF0-A445-D196E9B300B4}"/>
              </a:ext>
            </a:extLst>
          </p:cNvPr>
          <p:cNvSpPr>
            <a:spLocks noGrp="1"/>
          </p:cNvSpPr>
          <p:nvPr>
            <p:ph idx="1"/>
          </p:nvPr>
        </p:nvSpPr>
        <p:spPr>
          <a:xfrm>
            <a:off x="268513" y="988093"/>
            <a:ext cx="8846457" cy="5769127"/>
          </a:xfrm>
        </p:spPr>
        <p:txBody>
          <a:bodyPr>
            <a:normAutofit lnSpcReduction="10000"/>
          </a:bodyPr>
          <a:lstStyle/>
          <a:p>
            <a:r>
              <a:rPr lang="en-AU" sz="2800" dirty="0"/>
              <a:t>Acute and chronic stress</a:t>
            </a:r>
          </a:p>
          <a:p>
            <a:pPr marL="0" indent="0">
              <a:buNone/>
            </a:pPr>
            <a:endParaRPr lang="en-AU" sz="1000" dirty="0"/>
          </a:p>
          <a:p>
            <a:r>
              <a:rPr lang="en-AU" sz="2800" dirty="0"/>
              <a:t>Tests: neurological behaviour markers, biochemical (cortisol tests using blood, saliva, faecal), microbiome.</a:t>
            </a:r>
          </a:p>
          <a:p>
            <a:pPr marL="0" indent="0">
              <a:buNone/>
            </a:pPr>
            <a:endParaRPr lang="en-AU" sz="1000" dirty="0"/>
          </a:p>
          <a:p>
            <a:r>
              <a:rPr lang="en-AU" sz="2800" dirty="0"/>
              <a:t>PTSD Evidence (DSM V, WHO), </a:t>
            </a:r>
            <a:r>
              <a:rPr lang="en-AU" sz="2800" dirty="0" err="1"/>
              <a:t>eg</a:t>
            </a:r>
            <a:r>
              <a:rPr lang="en-AU" sz="2800" dirty="0"/>
              <a:t> wild fires, separation anxiety. (Bradshaw, Garlick &amp; Austen)</a:t>
            </a:r>
          </a:p>
          <a:p>
            <a:pPr marL="0" indent="0">
              <a:buNone/>
            </a:pPr>
            <a:endParaRPr lang="en-AU" sz="1000" dirty="0"/>
          </a:p>
          <a:p>
            <a:r>
              <a:rPr lang="en-AU" sz="2800" dirty="0"/>
              <a:t>Treatment to address underlying symptoms of stress: environment context (safe &amp; supportive, kin), medication (anxiolytic </a:t>
            </a:r>
            <a:r>
              <a:rPr lang="en-AU" sz="2800" dirty="0" err="1"/>
              <a:t>eg</a:t>
            </a:r>
            <a:r>
              <a:rPr lang="en-AU" sz="2800" dirty="0"/>
              <a:t> Diazepam and/ or antipsychotic, </a:t>
            </a:r>
            <a:r>
              <a:rPr lang="en-AU" sz="2800" dirty="0" err="1"/>
              <a:t>eg</a:t>
            </a:r>
            <a:r>
              <a:rPr lang="en-AU" sz="2800" dirty="0"/>
              <a:t> Haloperidol), ‘being for’ (Bauman) engagement (love &amp; understanding)</a:t>
            </a:r>
          </a:p>
          <a:p>
            <a:pPr marL="0" indent="0">
              <a:buNone/>
            </a:pPr>
            <a:endParaRPr lang="en-AU" sz="1100" dirty="0"/>
          </a:p>
          <a:p>
            <a:pPr marL="0" indent="0">
              <a:buNone/>
            </a:pPr>
            <a:endParaRPr lang="en-AU" sz="2800" dirty="0"/>
          </a:p>
        </p:txBody>
      </p:sp>
      <p:pic>
        <p:nvPicPr>
          <p:cNvPr id="9" name="Picture 8">
            <a:extLst>
              <a:ext uri="{FF2B5EF4-FFF2-40B4-BE49-F238E27FC236}">
                <a16:creationId xmlns:a16="http://schemas.microsoft.com/office/drawing/2014/main" id="{C760C2C0-A454-490D-9A39-0E6BD680E2D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22902" y="809194"/>
            <a:ext cx="3169098" cy="4688116"/>
          </a:xfrm>
          <a:prstGeom prst="rect">
            <a:avLst/>
          </a:prstGeom>
        </p:spPr>
      </p:pic>
      <p:sp>
        <p:nvSpPr>
          <p:cNvPr id="4" name="TextBox 3">
            <a:extLst>
              <a:ext uri="{FF2B5EF4-FFF2-40B4-BE49-F238E27FC236}">
                <a16:creationId xmlns:a16="http://schemas.microsoft.com/office/drawing/2014/main" id="{E14ED8BC-F62D-4D8B-A3D6-86F70CD9899B}"/>
              </a:ext>
            </a:extLst>
          </p:cNvPr>
          <p:cNvSpPr txBox="1"/>
          <p:nvPr/>
        </p:nvSpPr>
        <p:spPr>
          <a:xfrm>
            <a:off x="8955536" y="5563629"/>
            <a:ext cx="3620372" cy="861774"/>
          </a:xfrm>
          <a:prstGeom prst="rect">
            <a:avLst/>
          </a:prstGeom>
          <a:noFill/>
        </p:spPr>
        <p:txBody>
          <a:bodyPr wrap="square" rtlCol="0">
            <a:spAutoFit/>
          </a:bodyPr>
          <a:lstStyle/>
          <a:p>
            <a:r>
              <a:rPr lang="en-AU" sz="1600" dirty="0"/>
              <a:t>Sparkles – burns victim 2017 </a:t>
            </a:r>
            <a:r>
              <a:rPr lang="en-AU" sz="1600" dirty="0" err="1"/>
              <a:t>Carwoola</a:t>
            </a:r>
            <a:r>
              <a:rPr lang="en-AU" sz="1600" dirty="0"/>
              <a:t> fire. Treated and rehabilitated at Possumwood</a:t>
            </a:r>
            <a:r>
              <a:rPr lang="en-AU" dirty="0"/>
              <a:t>.</a:t>
            </a:r>
          </a:p>
        </p:txBody>
      </p:sp>
    </p:spTree>
    <p:extLst>
      <p:ext uri="{BB962C8B-B14F-4D97-AF65-F5344CB8AC3E}">
        <p14:creationId xmlns:p14="http://schemas.microsoft.com/office/powerpoint/2010/main" val="4034769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AA117-5EC4-4322-B6D2-62E70F9A2EAD}"/>
              </a:ext>
            </a:extLst>
          </p:cNvPr>
          <p:cNvSpPr>
            <a:spLocks noGrp="1"/>
          </p:cNvSpPr>
          <p:nvPr>
            <p:ph type="title"/>
          </p:nvPr>
        </p:nvSpPr>
        <p:spPr>
          <a:xfrm>
            <a:off x="677334" y="92738"/>
            <a:ext cx="8596668" cy="723900"/>
          </a:xfrm>
        </p:spPr>
        <p:txBody>
          <a:bodyPr/>
          <a:lstStyle/>
          <a:p>
            <a:r>
              <a:rPr lang="en-AU" dirty="0"/>
              <a:t>			Fight or Flight Response</a:t>
            </a:r>
            <a:endParaRPr lang="en-AU" sz="4000" b="1" dirty="0"/>
          </a:p>
        </p:txBody>
      </p:sp>
      <p:sp>
        <p:nvSpPr>
          <p:cNvPr id="4" name="TextBox 3">
            <a:extLst>
              <a:ext uri="{FF2B5EF4-FFF2-40B4-BE49-F238E27FC236}">
                <a16:creationId xmlns:a16="http://schemas.microsoft.com/office/drawing/2014/main" id="{0EEB1A32-EF60-4D8D-B82A-4A2CCEEDFDF3}"/>
              </a:ext>
            </a:extLst>
          </p:cNvPr>
          <p:cNvSpPr txBox="1"/>
          <p:nvPr/>
        </p:nvSpPr>
        <p:spPr>
          <a:xfrm>
            <a:off x="2917998" y="820132"/>
            <a:ext cx="4438650" cy="523220"/>
          </a:xfrm>
          <a:prstGeom prst="rect">
            <a:avLst/>
          </a:prstGeom>
          <a:noFill/>
        </p:spPr>
        <p:txBody>
          <a:bodyPr wrap="square" rtlCol="0">
            <a:spAutoFit/>
          </a:bodyPr>
          <a:lstStyle/>
          <a:p>
            <a:r>
              <a:rPr lang="en-AU" sz="2800" dirty="0"/>
              <a:t>Amygdala Emotion Centre</a:t>
            </a:r>
          </a:p>
        </p:txBody>
      </p:sp>
      <p:sp>
        <p:nvSpPr>
          <p:cNvPr id="5" name="TextBox 4">
            <a:extLst>
              <a:ext uri="{FF2B5EF4-FFF2-40B4-BE49-F238E27FC236}">
                <a16:creationId xmlns:a16="http://schemas.microsoft.com/office/drawing/2014/main" id="{21B358DF-D264-40EF-AC10-6C6C000A25EF}"/>
              </a:ext>
            </a:extLst>
          </p:cNvPr>
          <p:cNvSpPr txBox="1"/>
          <p:nvPr/>
        </p:nvSpPr>
        <p:spPr>
          <a:xfrm>
            <a:off x="1532378" y="1538364"/>
            <a:ext cx="7197535" cy="954107"/>
          </a:xfrm>
          <a:prstGeom prst="rect">
            <a:avLst/>
          </a:prstGeom>
          <a:noFill/>
        </p:spPr>
        <p:txBody>
          <a:bodyPr wrap="square" rtlCol="0">
            <a:spAutoFit/>
          </a:bodyPr>
          <a:lstStyle/>
          <a:p>
            <a:r>
              <a:rPr lang="en-AU" sz="2800" dirty="0"/>
              <a:t>			Hypothalamus Control Centre</a:t>
            </a:r>
          </a:p>
          <a:p>
            <a:endParaRPr lang="en-AU" sz="2800" dirty="0"/>
          </a:p>
        </p:txBody>
      </p:sp>
      <p:cxnSp>
        <p:nvCxnSpPr>
          <p:cNvPr id="11" name="Straight Connector 10">
            <a:extLst>
              <a:ext uri="{FF2B5EF4-FFF2-40B4-BE49-F238E27FC236}">
                <a16:creationId xmlns:a16="http://schemas.microsoft.com/office/drawing/2014/main" id="{8776CADC-44EC-4E7A-83BC-C668E366DCB2}"/>
              </a:ext>
            </a:extLst>
          </p:cNvPr>
          <p:cNvCxnSpPr>
            <a:cxnSpLocks/>
          </p:cNvCxnSpPr>
          <p:nvPr/>
        </p:nvCxnSpPr>
        <p:spPr>
          <a:xfrm>
            <a:off x="5131146" y="1343352"/>
            <a:ext cx="0" cy="2568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DCF794E-9080-4E7A-AA6B-C19256DC1C47}"/>
              </a:ext>
            </a:extLst>
          </p:cNvPr>
          <p:cNvCxnSpPr>
            <a:cxnSpLocks/>
          </p:cNvCxnSpPr>
          <p:nvPr/>
        </p:nvCxnSpPr>
        <p:spPr>
          <a:xfrm flipH="1">
            <a:off x="2959446" y="1982824"/>
            <a:ext cx="3347" cy="5096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84E996-69D5-48EA-94BB-1FC788C76236}"/>
              </a:ext>
            </a:extLst>
          </p:cNvPr>
          <p:cNvCxnSpPr>
            <a:cxnSpLocks/>
          </p:cNvCxnSpPr>
          <p:nvPr/>
        </p:nvCxnSpPr>
        <p:spPr>
          <a:xfrm>
            <a:off x="7581902" y="2015417"/>
            <a:ext cx="0" cy="3803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5AD35069-84E0-40D6-B84B-A5CD661A8546}"/>
              </a:ext>
            </a:extLst>
          </p:cNvPr>
          <p:cNvSpPr txBox="1"/>
          <p:nvPr/>
        </p:nvSpPr>
        <p:spPr>
          <a:xfrm>
            <a:off x="7715083" y="2015417"/>
            <a:ext cx="914400" cy="523220"/>
          </a:xfrm>
          <a:prstGeom prst="rect">
            <a:avLst/>
          </a:prstGeom>
          <a:noFill/>
        </p:spPr>
        <p:txBody>
          <a:bodyPr wrap="square" rtlCol="0">
            <a:spAutoFit/>
          </a:bodyPr>
          <a:lstStyle/>
          <a:p>
            <a:r>
              <a:rPr lang="en-AU" sz="2800" dirty="0"/>
              <a:t>CRF</a:t>
            </a:r>
          </a:p>
        </p:txBody>
      </p:sp>
      <p:sp>
        <p:nvSpPr>
          <p:cNvPr id="17" name="TextBox 16">
            <a:extLst>
              <a:ext uri="{FF2B5EF4-FFF2-40B4-BE49-F238E27FC236}">
                <a16:creationId xmlns:a16="http://schemas.microsoft.com/office/drawing/2014/main" id="{F9E3834B-4A8D-4C65-998B-B0FB368E245A}"/>
              </a:ext>
            </a:extLst>
          </p:cNvPr>
          <p:cNvSpPr txBox="1"/>
          <p:nvPr/>
        </p:nvSpPr>
        <p:spPr>
          <a:xfrm>
            <a:off x="1220896" y="2487608"/>
            <a:ext cx="3067033" cy="954107"/>
          </a:xfrm>
          <a:prstGeom prst="rect">
            <a:avLst/>
          </a:prstGeom>
          <a:noFill/>
        </p:spPr>
        <p:txBody>
          <a:bodyPr wrap="square" rtlCol="0">
            <a:spAutoFit/>
          </a:bodyPr>
          <a:lstStyle/>
          <a:p>
            <a:r>
              <a:rPr lang="en-AU" sz="2800" dirty="0"/>
              <a:t>Sympathetic nervous system</a:t>
            </a:r>
          </a:p>
        </p:txBody>
      </p:sp>
      <p:cxnSp>
        <p:nvCxnSpPr>
          <p:cNvPr id="18" name="Straight Connector 17">
            <a:extLst>
              <a:ext uri="{FF2B5EF4-FFF2-40B4-BE49-F238E27FC236}">
                <a16:creationId xmlns:a16="http://schemas.microsoft.com/office/drawing/2014/main" id="{AF8BC97A-30E0-4193-9E43-5160F1FD8368}"/>
              </a:ext>
            </a:extLst>
          </p:cNvPr>
          <p:cNvCxnSpPr/>
          <p:nvPr/>
        </p:nvCxnSpPr>
        <p:spPr>
          <a:xfrm>
            <a:off x="7524752" y="2964661"/>
            <a:ext cx="0" cy="7818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86935F2-D420-4FFD-BC71-E7763E8FD462}"/>
              </a:ext>
            </a:extLst>
          </p:cNvPr>
          <p:cNvSpPr txBox="1"/>
          <p:nvPr/>
        </p:nvSpPr>
        <p:spPr>
          <a:xfrm rot="10800000" flipV="1">
            <a:off x="6331543" y="2478344"/>
            <a:ext cx="2647949" cy="523220"/>
          </a:xfrm>
          <a:prstGeom prst="rect">
            <a:avLst/>
          </a:prstGeom>
          <a:noFill/>
        </p:spPr>
        <p:txBody>
          <a:bodyPr wrap="square" rtlCol="0">
            <a:spAutoFit/>
          </a:bodyPr>
          <a:lstStyle/>
          <a:p>
            <a:r>
              <a:rPr lang="en-AU" sz="2800" dirty="0"/>
              <a:t>Pituitary Gland</a:t>
            </a:r>
          </a:p>
        </p:txBody>
      </p:sp>
      <p:sp>
        <p:nvSpPr>
          <p:cNvPr id="20" name="TextBox 19">
            <a:extLst>
              <a:ext uri="{FF2B5EF4-FFF2-40B4-BE49-F238E27FC236}">
                <a16:creationId xmlns:a16="http://schemas.microsoft.com/office/drawing/2014/main" id="{0E5D2BE8-F76F-4D35-A8E8-DA03188AD451}"/>
              </a:ext>
            </a:extLst>
          </p:cNvPr>
          <p:cNvSpPr txBox="1"/>
          <p:nvPr/>
        </p:nvSpPr>
        <p:spPr>
          <a:xfrm>
            <a:off x="6257927" y="3727846"/>
            <a:ext cx="2647949" cy="523220"/>
          </a:xfrm>
          <a:prstGeom prst="rect">
            <a:avLst/>
          </a:prstGeom>
          <a:noFill/>
        </p:spPr>
        <p:txBody>
          <a:bodyPr wrap="square" rtlCol="0">
            <a:spAutoFit/>
          </a:bodyPr>
          <a:lstStyle/>
          <a:p>
            <a:r>
              <a:rPr lang="en-AU" sz="2800" dirty="0"/>
              <a:t>Adrenal cortex</a:t>
            </a:r>
          </a:p>
        </p:txBody>
      </p:sp>
      <p:sp>
        <p:nvSpPr>
          <p:cNvPr id="21" name="TextBox 20">
            <a:extLst>
              <a:ext uri="{FF2B5EF4-FFF2-40B4-BE49-F238E27FC236}">
                <a16:creationId xmlns:a16="http://schemas.microsoft.com/office/drawing/2014/main" id="{FC76A753-C954-44AD-B6A9-217A04991DAF}"/>
              </a:ext>
            </a:extLst>
          </p:cNvPr>
          <p:cNvSpPr txBox="1"/>
          <p:nvPr/>
        </p:nvSpPr>
        <p:spPr>
          <a:xfrm>
            <a:off x="7846095" y="3067386"/>
            <a:ext cx="1566775" cy="523220"/>
          </a:xfrm>
          <a:prstGeom prst="rect">
            <a:avLst/>
          </a:prstGeom>
          <a:noFill/>
        </p:spPr>
        <p:txBody>
          <a:bodyPr wrap="square" rtlCol="0">
            <a:spAutoFit/>
          </a:bodyPr>
          <a:lstStyle/>
          <a:p>
            <a:r>
              <a:rPr lang="en-AU" sz="2800" dirty="0"/>
              <a:t>ACTH</a:t>
            </a:r>
          </a:p>
        </p:txBody>
      </p:sp>
      <p:cxnSp>
        <p:nvCxnSpPr>
          <p:cNvPr id="22" name="Straight Connector 21">
            <a:extLst>
              <a:ext uri="{FF2B5EF4-FFF2-40B4-BE49-F238E27FC236}">
                <a16:creationId xmlns:a16="http://schemas.microsoft.com/office/drawing/2014/main" id="{F5B70535-A421-4C0B-BEEB-AEE0643285DC}"/>
              </a:ext>
            </a:extLst>
          </p:cNvPr>
          <p:cNvCxnSpPr>
            <a:cxnSpLocks/>
          </p:cNvCxnSpPr>
          <p:nvPr/>
        </p:nvCxnSpPr>
        <p:spPr>
          <a:xfrm>
            <a:off x="2959446" y="3453160"/>
            <a:ext cx="0" cy="4623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7A8C47D-AD88-47C8-8758-ED25BCD99407}"/>
              </a:ext>
            </a:extLst>
          </p:cNvPr>
          <p:cNvCxnSpPr>
            <a:cxnSpLocks/>
          </p:cNvCxnSpPr>
          <p:nvPr/>
        </p:nvCxnSpPr>
        <p:spPr>
          <a:xfrm>
            <a:off x="1226196" y="3378691"/>
            <a:ext cx="0" cy="26591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6A73D10-CA0D-4D44-B267-3449004059C4}"/>
              </a:ext>
            </a:extLst>
          </p:cNvPr>
          <p:cNvSpPr txBox="1"/>
          <p:nvPr/>
        </p:nvSpPr>
        <p:spPr>
          <a:xfrm>
            <a:off x="1680139" y="3845668"/>
            <a:ext cx="3067021" cy="523220"/>
          </a:xfrm>
          <a:prstGeom prst="rect">
            <a:avLst/>
          </a:prstGeom>
          <a:noFill/>
        </p:spPr>
        <p:txBody>
          <a:bodyPr wrap="square" rtlCol="0">
            <a:spAutoFit/>
          </a:bodyPr>
          <a:lstStyle/>
          <a:p>
            <a:r>
              <a:rPr lang="en-AU" sz="2800" dirty="0"/>
              <a:t>Adrenal medulla</a:t>
            </a:r>
          </a:p>
        </p:txBody>
      </p:sp>
      <p:cxnSp>
        <p:nvCxnSpPr>
          <p:cNvPr id="26" name="Straight Connector 25">
            <a:extLst>
              <a:ext uri="{FF2B5EF4-FFF2-40B4-BE49-F238E27FC236}">
                <a16:creationId xmlns:a16="http://schemas.microsoft.com/office/drawing/2014/main" id="{8BE67E2E-C4E4-4362-8EE6-B0008F5793EA}"/>
              </a:ext>
            </a:extLst>
          </p:cNvPr>
          <p:cNvCxnSpPr>
            <a:cxnSpLocks/>
          </p:cNvCxnSpPr>
          <p:nvPr/>
        </p:nvCxnSpPr>
        <p:spPr>
          <a:xfrm flipH="1">
            <a:off x="6520182" y="4277382"/>
            <a:ext cx="1084118" cy="10422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1958D7E-A4C4-4D35-A73F-322C578AE4FB}"/>
              </a:ext>
            </a:extLst>
          </p:cNvPr>
          <p:cNvCxnSpPr>
            <a:cxnSpLocks/>
          </p:cNvCxnSpPr>
          <p:nvPr/>
        </p:nvCxnSpPr>
        <p:spPr>
          <a:xfrm>
            <a:off x="2999219" y="4454258"/>
            <a:ext cx="1015979" cy="8653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222E4D44-4EAE-4B4D-9A6B-A06B88E8E63F}"/>
              </a:ext>
            </a:extLst>
          </p:cNvPr>
          <p:cNvSpPr txBox="1"/>
          <p:nvPr/>
        </p:nvSpPr>
        <p:spPr>
          <a:xfrm>
            <a:off x="7129311" y="4625337"/>
            <a:ext cx="1757348" cy="523220"/>
          </a:xfrm>
          <a:prstGeom prst="rect">
            <a:avLst/>
          </a:prstGeom>
          <a:noFill/>
        </p:spPr>
        <p:txBody>
          <a:bodyPr wrap="square" rtlCol="0">
            <a:spAutoFit/>
          </a:bodyPr>
          <a:lstStyle/>
          <a:p>
            <a:r>
              <a:rPr lang="en-AU" sz="2800" dirty="0"/>
              <a:t>Cortisol</a:t>
            </a:r>
          </a:p>
        </p:txBody>
      </p:sp>
      <p:sp>
        <p:nvSpPr>
          <p:cNvPr id="37" name="TextBox 36">
            <a:extLst>
              <a:ext uri="{FF2B5EF4-FFF2-40B4-BE49-F238E27FC236}">
                <a16:creationId xmlns:a16="http://schemas.microsoft.com/office/drawing/2014/main" id="{AE0E72D1-13C6-4D2C-85FC-23048B63AB43}"/>
              </a:ext>
            </a:extLst>
          </p:cNvPr>
          <p:cNvSpPr txBox="1"/>
          <p:nvPr/>
        </p:nvSpPr>
        <p:spPr>
          <a:xfrm>
            <a:off x="1469431" y="4590128"/>
            <a:ext cx="1744218" cy="523220"/>
          </a:xfrm>
          <a:prstGeom prst="rect">
            <a:avLst/>
          </a:prstGeom>
          <a:noFill/>
        </p:spPr>
        <p:txBody>
          <a:bodyPr wrap="square" rtlCol="0">
            <a:spAutoFit/>
          </a:bodyPr>
          <a:lstStyle/>
          <a:p>
            <a:r>
              <a:rPr lang="en-AU" sz="2800" dirty="0"/>
              <a:t>Adrenalin</a:t>
            </a:r>
          </a:p>
        </p:txBody>
      </p:sp>
      <p:sp>
        <p:nvSpPr>
          <p:cNvPr id="40" name="TextBox 39">
            <a:extLst>
              <a:ext uri="{FF2B5EF4-FFF2-40B4-BE49-F238E27FC236}">
                <a16:creationId xmlns:a16="http://schemas.microsoft.com/office/drawing/2014/main" id="{03AD55AC-912B-4C50-9BAB-79A582F02AA5}"/>
              </a:ext>
            </a:extLst>
          </p:cNvPr>
          <p:cNvSpPr txBox="1"/>
          <p:nvPr/>
        </p:nvSpPr>
        <p:spPr>
          <a:xfrm>
            <a:off x="4091305" y="5157427"/>
            <a:ext cx="2428877" cy="523220"/>
          </a:xfrm>
          <a:prstGeom prst="rect">
            <a:avLst/>
          </a:prstGeom>
          <a:noFill/>
        </p:spPr>
        <p:txBody>
          <a:bodyPr wrap="square" rtlCol="0">
            <a:spAutoFit/>
          </a:bodyPr>
          <a:lstStyle/>
          <a:p>
            <a:r>
              <a:rPr lang="en-AU" sz="2800" dirty="0"/>
              <a:t>Bloodstream</a:t>
            </a:r>
          </a:p>
        </p:txBody>
      </p:sp>
      <p:cxnSp>
        <p:nvCxnSpPr>
          <p:cNvPr id="41" name="Straight Connector 40">
            <a:extLst>
              <a:ext uri="{FF2B5EF4-FFF2-40B4-BE49-F238E27FC236}">
                <a16:creationId xmlns:a16="http://schemas.microsoft.com/office/drawing/2014/main" id="{33229572-AA5A-436C-AB18-02138B6BF775}"/>
              </a:ext>
            </a:extLst>
          </p:cNvPr>
          <p:cNvCxnSpPr>
            <a:cxnSpLocks/>
          </p:cNvCxnSpPr>
          <p:nvPr/>
        </p:nvCxnSpPr>
        <p:spPr>
          <a:xfrm>
            <a:off x="5180034" y="5585544"/>
            <a:ext cx="0" cy="4523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9153ACB-2FA2-458F-ABE9-40EE4EA7340A}"/>
              </a:ext>
            </a:extLst>
          </p:cNvPr>
          <p:cNvSpPr txBox="1"/>
          <p:nvPr/>
        </p:nvSpPr>
        <p:spPr>
          <a:xfrm>
            <a:off x="1066804" y="5903893"/>
            <a:ext cx="9163041" cy="954107"/>
          </a:xfrm>
          <a:prstGeom prst="rect">
            <a:avLst/>
          </a:prstGeom>
          <a:noFill/>
        </p:spPr>
        <p:txBody>
          <a:bodyPr wrap="square" rtlCol="0">
            <a:spAutoFit/>
          </a:bodyPr>
          <a:lstStyle/>
          <a:p>
            <a:r>
              <a:rPr lang="en-AU" sz="2800" dirty="0"/>
              <a:t>Neural activity combines with hormones in the blood to constitute the fight or flight response</a:t>
            </a:r>
          </a:p>
        </p:txBody>
      </p:sp>
    </p:spTree>
    <p:extLst>
      <p:ext uri="{BB962C8B-B14F-4D97-AF65-F5344CB8AC3E}">
        <p14:creationId xmlns:p14="http://schemas.microsoft.com/office/powerpoint/2010/main" val="623519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F67CE-2BFB-41F5-8A3E-B9EEF51BC6F6}"/>
              </a:ext>
            </a:extLst>
          </p:cNvPr>
          <p:cNvSpPr>
            <a:spLocks noGrp="1"/>
          </p:cNvSpPr>
          <p:nvPr>
            <p:ph type="title"/>
          </p:nvPr>
        </p:nvSpPr>
        <p:spPr/>
        <p:txBody>
          <a:bodyPr/>
          <a:lstStyle/>
          <a:p>
            <a:r>
              <a:rPr lang="en-AU" dirty="0"/>
              <a:t>						</a:t>
            </a:r>
            <a:r>
              <a:rPr lang="en-AU" sz="4400" b="1" dirty="0"/>
              <a:t>	Welcome</a:t>
            </a:r>
          </a:p>
        </p:txBody>
      </p:sp>
      <p:sp>
        <p:nvSpPr>
          <p:cNvPr id="3" name="Content Placeholder 2">
            <a:extLst>
              <a:ext uri="{FF2B5EF4-FFF2-40B4-BE49-F238E27FC236}">
                <a16:creationId xmlns:a16="http://schemas.microsoft.com/office/drawing/2014/main" id="{E65F9868-340D-4527-9B10-4B19CF2A5AE5}"/>
              </a:ext>
            </a:extLst>
          </p:cNvPr>
          <p:cNvSpPr>
            <a:spLocks noGrp="1"/>
          </p:cNvSpPr>
          <p:nvPr>
            <p:ph idx="1"/>
          </p:nvPr>
        </p:nvSpPr>
        <p:spPr>
          <a:xfrm>
            <a:off x="190500" y="1488613"/>
            <a:ext cx="11324166" cy="5216987"/>
          </a:xfrm>
        </p:spPr>
        <p:txBody>
          <a:bodyPr>
            <a:noAutofit/>
          </a:bodyPr>
          <a:lstStyle/>
          <a:p>
            <a:r>
              <a:rPr lang="en-AU" sz="3200" dirty="0"/>
              <a:t>Welcome to Country: We recognise the </a:t>
            </a:r>
            <a:r>
              <a:rPr lang="en-AU" sz="3200" dirty="0" err="1"/>
              <a:t>Yuin</a:t>
            </a:r>
            <a:r>
              <a:rPr lang="en-AU" sz="3200" dirty="0"/>
              <a:t> people as the traditional owners of this land we are on today and we respect their elders past, present, and into the future for managing the land and its animals for thousands of years.</a:t>
            </a:r>
          </a:p>
          <a:p>
            <a:pPr marL="0" indent="0">
              <a:buNone/>
            </a:pPr>
            <a:endParaRPr lang="en-AU" sz="1000" dirty="0"/>
          </a:p>
          <a:p>
            <a:r>
              <a:rPr lang="en-AU" sz="3200" dirty="0"/>
              <a:t>Welcome to the historic town of Braidwood.</a:t>
            </a:r>
          </a:p>
          <a:p>
            <a:pPr marL="0" indent="0">
              <a:buNone/>
            </a:pPr>
            <a:endParaRPr lang="en-AU" sz="1000" dirty="0"/>
          </a:p>
          <a:p>
            <a:r>
              <a:rPr lang="en-AU" sz="3200" dirty="0"/>
              <a:t>We thank the Native Animal Rescue Group (NARG) for hosting this course for us today.</a:t>
            </a:r>
          </a:p>
        </p:txBody>
      </p:sp>
    </p:spTree>
    <p:extLst>
      <p:ext uri="{BB962C8B-B14F-4D97-AF65-F5344CB8AC3E}">
        <p14:creationId xmlns:p14="http://schemas.microsoft.com/office/powerpoint/2010/main" val="613625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DB0E9-9E63-4BE0-890F-C33A2F103336}"/>
              </a:ext>
            </a:extLst>
          </p:cNvPr>
          <p:cNvSpPr>
            <a:spLocks noGrp="1"/>
          </p:cNvSpPr>
          <p:nvPr>
            <p:ph type="title"/>
          </p:nvPr>
        </p:nvSpPr>
        <p:spPr>
          <a:xfrm>
            <a:off x="677334" y="190500"/>
            <a:ext cx="8596668" cy="800100"/>
          </a:xfrm>
        </p:spPr>
        <p:txBody>
          <a:bodyPr/>
          <a:lstStyle/>
          <a:p>
            <a:r>
              <a:rPr lang="en-AU" dirty="0"/>
              <a:t>							</a:t>
            </a:r>
            <a:r>
              <a:rPr lang="en-AU" sz="4000" b="1" dirty="0"/>
              <a:t>Program</a:t>
            </a:r>
          </a:p>
        </p:txBody>
      </p:sp>
      <p:sp>
        <p:nvSpPr>
          <p:cNvPr id="3" name="Content Placeholder 2">
            <a:extLst>
              <a:ext uri="{FF2B5EF4-FFF2-40B4-BE49-F238E27FC236}">
                <a16:creationId xmlns:a16="http://schemas.microsoft.com/office/drawing/2014/main" id="{48926D17-4DDA-4625-9B75-C5C8B34FB497}"/>
              </a:ext>
            </a:extLst>
          </p:cNvPr>
          <p:cNvSpPr>
            <a:spLocks noGrp="1"/>
          </p:cNvSpPr>
          <p:nvPr>
            <p:ph idx="1"/>
          </p:nvPr>
        </p:nvSpPr>
        <p:spPr>
          <a:xfrm>
            <a:off x="258234" y="914400"/>
            <a:ext cx="11228916" cy="5524499"/>
          </a:xfrm>
        </p:spPr>
        <p:txBody>
          <a:bodyPr>
            <a:normAutofit fontScale="25000" lnSpcReduction="20000"/>
          </a:bodyPr>
          <a:lstStyle/>
          <a:p>
            <a:r>
              <a:rPr lang="en-AU" sz="12800" dirty="0"/>
              <a:t>10.00. Welcome</a:t>
            </a:r>
            <a:endParaRPr lang="en-AU" sz="12800" i="1" dirty="0"/>
          </a:p>
          <a:p>
            <a:r>
              <a:rPr lang="en-AU" sz="12800" i="1" dirty="0"/>
              <a:t>10.15. The emotional lives of animals</a:t>
            </a:r>
          </a:p>
          <a:p>
            <a:r>
              <a:rPr lang="en-AU" sz="12800" i="1" dirty="0"/>
              <a:t>10.30.	Stress myopathy &amp; lactic acidosis</a:t>
            </a:r>
          </a:p>
          <a:p>
            <a:r>
              <a:rPr lang="en-AU" sz="12800" i="1" dirty="0"/>
              <a:t>11.15		Break	</a:t>
            </a:r>
          </a:p>
          <a:p>
            <a:r>
              <a:rPr lang="en-AU" sz="12800" i="1" dirty="0"/>
              <a:t>11.30	.	Renal failure</a:t>
            </a:r>
          </a:p>
          <a:p>
            <a:r>
              <a:rPr lang="en-AU" sz="12800" i="1" dirty="0"/>
              <a:t>12.00.	Crystalluria</a:t>
            </a:r>
          </a:p>
          <a:p>
            <a:r>
              <a:rPr lang="en-AU" sz="12800" i="1" dirty="0"/>
              <a:t>12.30.	Lunch</a:t>
            </a:r>
          </a:p>
          <a:p>
            <a:r>
              <a:rPr lang="en-AU" sz="12800" i="1" dirty="0"/>
              <a:t>1. 00.	</a:t>
            </a:r>
            <a:r>
              <a:rPr lang="en-AU" sz="12800" i="1" dirty="0">
                <a:solidFill>
                  <a:schemeClr val="accent6">
                    <a:lumMod val="75000"/>
                  </a:schemeClr>
                </a:solidFill>
              </a:rPr>
              <a:t>Fence injuries</a:t>
            </a:r>
          </a:p>
          <a:p>
            <a:r>
              <a:rPr lang="en-AU" sz="12800" i="1" dirty="0"/>
              <a:t>2.15.		Herpes virus</a:t>
            </a:r>
          </a:p>
          <a:p>
            <a:r>
              <a:rPr lang="en-AU" sz="12800" i="1" dirty="0"/>
              <a:t>2.45.		Break</a:t>
            </a:r>
          </a:p>
          <a:p>
            <a:r>
              <a:rPr lang="en-AU" sz="12800" i="1" dirty="0"/>
              <a:t>3.00.		Open forum or other topics</a:t>
            </a:r>
          </a:p>
          <a:p>
            <a:r>
              <a:rPr lang="en-AU" sz="12800" i="1" dirty="0"/>
              <a:t>4.00.		Close</a:t>
            </a:r>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i="1" dirty="0"/>
          </a:p>
          <a:p>
            <a:endParaRPr lang="en-AU" sz="3200" dirty="0"/>
          </a:p>
          <a:p>
            <a:r>
              <a:rPr lang="en-AU" sz="3200" dirty="0"/>
              <a:t>Macropod Fence Injuries: Rescue, Assessment, Treatment &amp; Recovery.</a:t>
            </a:r>
          </a:p>
          <a:p>
            <a:r>
              <a:rPr lang="en-AU" sz="3200" dirty="0"/>
              <a:t>11.15. Myopathy &amp; Stress</a:t>
            </a:r>
          </a:p>
          <a:p>
            <a:r>
              <a:rPr lang="en-AU" sz="3200" dirty="0"/>
              <a:t>12.30. Lunch</a:t>
            </a:r>
          </a:p>
          <a:p>
            <a:r>
              <a:rPr lang="en-AU" sz="3200" dirty="0"/>
              <a:t>1.30. Urology</a:t>
            </a:r>
          </a:p>
          <a:p>
            <a:r>
              <a:rPr lang="en-AU" sz="3200" dirty="0"/>
              <a:t>2.30. Kangaroo Herpes Virus</a:t>
            </a:r>
          </a:p>
          <a:p>
            <a:r>
              <a:rPr lang="en-AU" sz="3200" dirty="0"/>
              <a:t>3.30. Open Forum/ Discussion</a:t>
            </a:r>
          </a:p>
          <a:p>
            <a:r>
              <a:rPr lang="en-AU" sz="3200" dirty="0"/>
              <a:t>4.30. Close</a:t>
            </a:r>
          </a:p>
        </p:txBody>
      </p:sp>
    </p:spTree>
    <p:extLst>
      <p:ext uri="{BB962C8B-B14F-4D97-AF65-F5344CB8AC3E}">
        <p14:creationId xmlns:p14="http://schemas.microsoft.com/office/powerpoint/2010/main" val="2407356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02084-FD2C-43A0-9FA1-D8776BEBC870}"/>
              </a:ext>
            </a:extLst>
          </p:cNvPr>
          <p:cNvSpPr>
            <a:spLocks noGrp="1"/>
          </p:cNvSpPr>
          <p:nvPr>
            <p:ph type="title"/>
          </p:nvPr>
        </p:nvSpPr>
        <p:spPr>
          <a:xfrm>
            <a:off x="299545" y="0"/>
            <a:ext cx="8339958" cy="1320800"/>
          </a:xfrm>
        </p:spPr>
        <p:txBody>
          <a:bodyPr anchor="ctr">
            <a:normAutofit/>
          </a:bodyPr>
          <a:lstStyle/>
          <a:p>
            <a:pPr>
              <a:lnSpc>
                <a:spcPct val="90000"/>
              </a:lnSpc>
            </a:pPr>
            <a:r>
              <a:rPr lang="en-AU" sz="4000" b="1" dirty="0">
                <a:solidFill>
                  <a:schemeClr val="accent1">
                    <a:lumMod val="50000"/>
                  </a:schemeClr>
                </a:solidFill>
              </a:rPr>
              <a:t>Views of Possumwood: Enclosures</a:t>
            </a:r>
          </a:p>
        </p:txBody>
      </p:sp>
      <p:pic>
        <p:nvPicPr>
          <p:cNvPr id="4" name="Content Placeholder 3" descr="A close up of a tree&#10;&#10;Description automatically generated">
            <a:extLst>
              <a:ext uri="{FF2B5EF4-FFF2-40B4-BE49-F238E27FC236}">
                <a16:creationId xmlns:a16="http://schemas.microsoft.com/office/drawing/2014/main" id="{43930C9D-E670-48F0-9D7A-2B47C544B22E}"/>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rot="5400000">
            <a:off x="8381197" y="2210037"/>
            <a:ext cx="4354591" cy="2911078"/>
          </a:xfrm>
        </p:spPr>
      </p:pic>
      <p:pic>
        <p:nvPicPr>
          <p:cNvPr id="8" name="Picture 6" descr="web site Possumwood cottage">
            <a:extLst>
              <a:ext uri="{FF2B5EF4-FFF2-40B4-BE49-F238E27FC236}">
                <a16:creationId xmlns:a16="http://schemas.microsoft.com/office/drawing/2014/main" id="{89E59B66-6496-4D58-9D50-A19D7856694B}"/>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99545" y="1636110"/>
            <a:ext cx="5102262" cy="3408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close up of an animal&#10;&#10;Description automatically generated">
            <a:extLst>
              <a:ext uri="{FF2B5EF4-FFF2-40B4-BE49-F238E27FC236}">
                <a16:creationId xmlns:a16="http://schemas.microsoft.com/office/drawing/2014/main" id="{0E2C66E7-3489-4756-8D27-3E45DC9FC49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5075085" y="2032605"/>
            <a:ext cx="4354591" cy="3265943"/>
          </a:xfrm>
          <a:prstGeom prst="rect">
            <a:avLst/>
          </a:prstGeom>
        </p:spPr>
      </p:pic>
    </p:spTree>
    <p:extLst>
      <p:ext uri="{BB962C8B-B14F-4D97-AF65-F5344CB8AC3E}">
        <p14:creationId xmlns:p14="http://schemas.microsoft.com/office/powerpoint/2010/main" val="20960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4098A4C6-4FFB-4EF4-8317-8110224DBB6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4A415072-93F3-4FDA-96B8-7DFD2874C5D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D8C2D828-7FBF-4467-B527-793E0E978C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B9D10F1D-AB99-42AD-8720-CDF3499591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5">
              <a:extLst>
                <a:ext uri="{FF2B5EF4-FFF2-40B4-BE49-F238E27FC236}">
                  <a16:creationId xmlns:a16="http://schemas.microsoft.com/office/drawing/2014/main" id="{5BF01F05-8464-452A-A278-4A40757B65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FBCC0363-6CA5-4B64-A66F-4787325575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7">
              <a:extLst>
                <a:ext uri="{FF2B5EF4-FFF2-40B4-BE49-F238E27FC236}">
                  <a16:creationId xmlns:a16="http://schemas.microsoft.com/office/drawing/2014/main" id="{CBACBAB2-7577-4339-B610-7245E449D3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DFCB19D4-D4D4-4AFD-9ECC-A6D0E4AE21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9">
              <a:extLst>
                <a:ext uri="{FF2B5EF4-FFF2-40B4-BE49-F238E27FC236}">
                  <a16:creationId xmlns:a16="http://schemas.microsoft.com/office/drawing/2014/main" id="{3B32E423-85B7-4B28-B5C3-AB63224A46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3DC38A14-94ED-496F-851A-CA6A98898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14E862E4-F307-4A50-A3A9-0A79FD36D0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69F8A898-E67A-4A7E-A5E3-413113FD49B4}"/>
              </a:ext>
            </a:extLst>
          </p:cNvPr>
          <p:cNvSpPr>
            <a:spLocks noGrp="1"/>
          </p:cNvSpPr>
          <p:nvPr>
            <p:ph type="title"/>
          </p:nvPr>
        </p:nvSpPr>
        <p:spPr>
          <a:xfrm>
            <a:off x="985968" y="4473226"/>
            <a:ext cx="8288035" cy="1096650"/>
          </a:xfrm>
        </p:spPr>
        <p:txBody>
          <a:bodyPr vert="horz" lIns="91440" tIns="45720" rIns="91440" bIns="45720" rtlCol="0" anchor="b">
            <a:normAutofit/>
          </a:bodyPr>
          <a:lstStyle/>
          <a:p>
            <a:pPr>
              <a:lnSpc>
                <a:spcPct val="90000"/>
              </a:lnSpc>
            </a:pPr>
            <a:r>
              <a:rPr lang="en-US" sz="3400"/>
              <a:t>			</a:t>
            </a:r>
            <a:r>
              <a:rPr lang="en-US" sz="3400" b="1"/>
              <a:t>Inside the  Possumwood Centre</a:t>
            </a:r>
          </a:p>
        </p:txBody>
      </p:sp>
      <p:pic>
        <p:nvPicPr>
          <p:cNvPr id="4" name="Picture 3" descr="A picture containing floor, indoor&#10;&#10;Description automatically generated">
            <a:extLst>
              <a:ext uri="{FF2B5EF4-FFF2-40B4-BE49-F238E27FC236}">
                <a16:creationId xmlns:a16="http://schemas.microsoft.com/office/drawing/2014/main" id="{51E03CDB-9FA4-44CF-B135-EC1638D03EAC}"/>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rot="5400000">
            <a:off x="540056" y="1055512"/>
            <a:ext cx="3635025" cy="2743200"/>
          </a:xfrm>
          <a:prstGeom prst="rect">
            <a:avLst/>
          </a:prstGeom>
        </p:spPr>
      </p:pic>
      <p:pic>
        <p:nvPicPr>
          <p:cNvPr id="7" name="Picture 6" descr="A pile of hay&#10;&#10;Description automatically generated">
            <a:extLst>
              <a:ext uri="{FF2B5EF4-FFF2-40B4-BE49-F238E27FC236}">
                <a16:creationId xmlns:a16="http://schemas.microsoft.com/office/drawing/2014/main" id="{F036F9E1-A50A-4E4E-8B53-7FDF5EF5727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a:off x="3364119" y="1053921"/>
            <a:ext cx="3635025" cy="2743200"/>
          </a:xfrm>
          <a:prstGeom prst="rect">
            <a:avLst/>
          </a:prstGeom>
        </p:spPr>
      </p:pic>
      <p:pic>
        <p:nvPicPr>
          <p:cNvPr id="5" name="Content Placeholder 4" descr="A picture containing indoor&#10;&#10;Description automatically generated">
            <a:extLst>
              <a:ext uri="{FF2B5EF4-FFF2-40B4-BE49-F238E27FC236}">
                <a16:creationId xmlns:a16="http://schemas.microsoft.com/office/drawing/2014/main" id="{869BCCCA-C538-4AA9-BF94-8DDF5DF07B6E}"/>
              </a:ext>
            </a:extLst>
          </p:cNvPr>
          <p:cNvPicPr>
            <a:picLocks noGrp="1" noChangeAspect="1"/>
          </p:cNvPicPr>
          <p:nvPr>
            <p:ph idx="1"/>
          </p:nvPr>
        </p:nvPicPr>
        <p:blipFill rotWithShape="1">
          <a:blip r:embed="rId4" cstate="email">
            <a:extLst>
              <a:ext uri="{28A0092B-C50C-407E-A947-70E740481C1C}">
                <a14:useLocalDpi xmlns:a14="http://schemas.microsoft.com/office/drawing/2010/main"/>
              </a:ext>
            </a:extLst>
          </a:blip>
          <a:srcRect/>
          <a:stretch/>
        </p:blipFill>
        <p:spPr>
          <a:xfrm rot="5400000">
            <a:off x="6180021" y="1062081"/>
            <a:ext cx="3651345" cy="2743200"/>
          </a:xfrm>
          <a:prstGeom prst="rect">
            <a:avLst/>
          </a:prstGeom>
        </p:spPr>
      </p:pic>
      <p:pic>
        <p:nvPicPr>
          <p:cNvPr id="23" name="Picture 22" descr="A picture containing indoor, red, chair, cat&#10;&#10;Description automatically generated">
            <a:extLst>
              <a:ext uri="{FF2B5EF4-FFF2-40B4-BE49-F238E27FC236}">
                <a16:creationId xmlns:a16="http://schemas.microsoft.com/office/drawing/2014/main" id="{5A4D64C9-07BB-4381-A42E-BA4F4BE7484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5400000">
            <a:off x="8915572" y="1084258"/>
            <a:ext cx="3810000" cy="2857500"/>
          </a:xfrm>
          <a:prstGeom prst="rect">
            <a:avLst/>
          </a:prstGeom>
        </p:spPr>
      </p:pic>
    </p:spTree>
    <p:extLst>
      <p:ext uri="{BB962C8B-B14F-4D97-AF65-F5344CB8AC3E}">
        <p14:creationId xmlns:p14="http://schemas.microsoft.com/office/powerpoint/2010/main" val="929435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DED45-B29D-45B4-9D49-7CC80B2479B1}"/>
              </a:ext>
            </a:extLst>
          </p:cNvPr>
          <p:cNvSpPr>
            <a:spLocks noGrp="1"/>
          </p:cNvSpPr>
          <p:nvPr>
            <p:ph type="title"/>
          </p:nvPr>
        </p:nvSpPr>
        <p:spPr>
          <a:xfrm>
            <a:off x="677334" y="609600"/>
            <a:ext cx="8596668" cy="762000"/>
          </a:xfrm>
        </p:spPr>
        <p:txBody>
          <a:bodyPr anchor="t">
            <a:normAutofit/>
          </a:bodyPr>
          <a:lstStyle/>
          <a:p>
            <a:r>
              <a:rPr lang="en-AU" b="1" dirty="0"/>
              <a:t>					</a:t>
            </a:r>
            <a:r>
              <a:rPr lang="en-AU" sz="4400" b="1" dirty="0"/>
              <a:t>Treatment room</a:t>
            </a:r>
          </a:p>
        </p:txBody>
      </p:sp>
      <p:sp>
        <p:nvSpPr>
          <p:cNvPr id="9" name="Content Placeholder 8">
            <a:extLst>
              <a:ext uri="{FF2B5EF4-FFF2-40B4-BE49-F238E27FC236}">
                <a16:creationId xmlns:a16="http://schemas.microsoft.com/office/drawing/2014/main" id="{6DFDCFA3-61F7-46F9-A5E3-20BD4B737371}"/>
              </a:ext>
            </a:extLst>
          </p:cNvPr>
          <p:cNvSpPr>
            <a:spLocks noGrp="1"/>
          </p:cNvSpPr>
          <p:nvPr>
            <p:ph idx="1"/>
          </p:nvPr>
        </p:nvSpPr>
        <p:spPr>
          <a:xfrm>
            <a:off x="6336287" y="2160589"/>
            <a:ext cx="2934714" cy="3880773"/>
          </a:xfrm>
        </p:spPr>
        <p:txBody>
          <a:bodyPr>
            <a:normAutofit/>
          </a:bodyPr>
          <a:lstStyle/>
          <a:p>
            <a:endParaRPr lang="en-US"/>
          </a:p>
        </p:txBody>
      </p:sp>
      <p:pic>
        <p:nvPicPr>
          <p:cNvPr id="5" name="Content Placeholder 4" descr="A small room&#10;&#10;Description automatically generated">
            <a:extLst>
              <a:ext uri="{FF2B5EF4-FFF2-40B4-BE49-F238E27FC236}">
                <a16:creationId xmlns:a16="http://schemas.microsoft.com/office/drawing/2014/main" id="{3082BE01-84EC-4379-AA66-BF41B1FABEA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b="-1"/>
          <a:stretch/>
        </p:blipFill>
        <p:spPr>
          <a:xfrm rot="5400000">
            <a:off x="3448715" y="809691"/>
            <a:ext cx="4365290" cy="6098051"/>
          </a:xfrm>
          <a:prstGeom prst="rect">
            <a:avLst/>
          </a:prstGeom>
        </p:spPr>
      </p:pic>
    </p:spTree>
    <p:extLst>
      <p:ext uri="{BB962C8B-B14F-4D97-AF65-F5344CB8AC3E}">
        <p14:creationId xmlns:p14="http://schemas.microsoft.com/office/powerpoint/2010/main" val="76928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C78FF-C6E2-4500-8F54-2F980E968952}"/>
              </a:ext>
            </a:extLst>
          </p:cNvPr>
          <p:cNvSpPr>
            <a:spLocks noGrp="1"/>
          </p:cNvSpPr>
          <p:nvPr>
            <p:ph type="title"/>
          </p:nvPr>
        </p:nvSpPr>
        <p:spPr>
          <a:xfrm>
            <a:off x="677334" y="609600"/>
            <a:ext cx="8596668" cy="1320800"/>
          </a:xfrm>
        </p:spPr>
        <p:txBody>
          <a:bodyPr anchor="t">
            <a:normAutofit/>
          </a:bodyPr>
          <a:lstStyle/>
          <a:p>
            <a:r>
              <a:rPr lang="en-AU" dirty="0"/>
              <a:t>		</a:t>
            </a:r>
            <a:r>
              <a:rPr lang="en-AU" sz="4400" b="1" dirty="0"/>
              <a:t>Pre-release enclosure</a:t>
            </a:r>
          </a:p>
        </p:txBody>
      </p:sp>
      <p:sp>
        <p:nvSpPr>
          <p:cNvPr id="9" name="Content Placeholder 8">
            <a:extLst>
              <a:ext uri="{FF2B5EF4-FFF2-40B4-BE49-F238E27FC236}">
                <a16:creationId xmlns:a16="http://schemas.microsoft.com/office/drawing/2014/main" id="{CEE1283E-83F3-4FA7-B78D-7C0BD77C5DE7}"/>
              </a:ext>
            </a:extLst>
          </p:cNvPr>
          <p:cNvSpPr>
            <a:spLocks noGrp="1"/>
          </p:cNvSpPr>
          <p:nvPr>
            <p:ph idx="1"/>
          </p:nvPr>
        </p:nvSpPr>
        <p:spPr>
          <a:xfrm>
            <a:off x="6336287" y="2160589"/>
            <a:ext cx="2934714" cy="3880773"/>
          </a:xfrm>
        </p:spPr>
        <p:txBody>
          <a:bodyPr>
            <a:normAutofit fontScale="92500"/>
          </a:bodyPr>
          <a:lstStyle/>
          <a:p>
            <a:r>
              <a:rPr lang="en-US" sz="3200" dirty="0"/>
              <a:t>9 acres of grassy woodland opening on to 1800 acres of private wildlife sanctuary.</a:t>
            </a:r>
          </a:p>
        </p:txBody>
      </p:sp>
      <p:pic>
        <p:nvPicPr>
          <p:cNvPr id="5" name="Content Placeholder 4" descr="A close up of a tree&#10;&#10;Description automatically generated">
            <a:extLst>
              <a:ext uri="{FF2B5EF4-FFF2-40B4-BE49-F238E27FC236}">
                <a16:creationId xmlns:a16="http://schemas.microsoft.com/office/drawing/2014/main" id="{AA0564D4-29DC-432B-AC1E-1501C2AB033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b="-1"/>
          <a:stretch/>
        </p:blipFill>
        <p:spPr>
          <a:xfrm rot="5400000">
            <a:off x="1447867" y="1388797"/>
            <a:ext cx="3882362" cy="5423429"/>
          </a:xfrm>
          <a:prstGeom prst="rect">
            <a:avLst/>
          </a:prstGeom>
        </p:spPr>
      </p:pic>
    </p:spTree>
    <p:extLst>
      <p:ext uri="{BB962C8B-B14F-4D97-AF65-F5344CB8AC3E}">
        <p14:creationId xmlns:p14="http://schemas.microsoft.com/office/powerpoint/2010/main" val="3128394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D152-0B3B-437B-B578-1B8969947C4E}"/>
              </a:ext>
            </a:extLst>
          </p:cNvPr>
          <p:cNvSpPr>
            <a:spLocks noGrp="1"/>
          </p:cNvSpPr>
          <p:nvPr>
            <p:ph type="title"/>
          </p:nvPr>
        </p:nvSpPr>
        <p:spPr>
          <a:xfrm>
            <a:off x="677334" y="167813"/>
            <a:ext cx="8596668" cy="951539"/>
          </a:xfrm>
        </p:spPr>
        <p:txBody>
          <a:bodyPr/>
          <a:lstStyle/>
          <a:p>
            <a:r>
              <a:rPr lang="en-AU" dirty="0"/>
              <a:t>						</a:t>
            </a:r>
            <a:r>
              <a:rPr lang="en-AU" sz="4400" b="1" dirty="0"/>
              <a:t>Who we are </a:t>
            </a:r>
          </a:p>
        </p:txBody>
      </p:sp>
      <p:sp>
        <p:nvSpPr>
          <p:cNvPr id="3" name="Content Placeholder 2">
            <a:extLst>
              <a:ext uri="{FF2B5EF4-FFF2-40B4-BE49-F238E27FC236}">
                <a16:creationId xmlns:a16="http://schemas.microsoft.com/office/drawing/2014/main" id="{27468F96-1A8A-4B05-AE6C-BA3A20099FDE}"/>
              </a:ext>
            </a:extLst>
          </p:cNvPr>
          <p:cNvSpPr>
            <a:spLocks noGrp="1"/>
          </p:cNvSpPr>
          <p:nvPr>
            <p:ph idx="1"/>
          </p:nvPr>
        </p:nvSpPr>
        <p:spPr>
          <a:xfrm>
            <a:off x="677334" y="1119352"/>
            <a:ext cx="10263935" cy="5369387"/>
          </a:xfrm>
        </p:spPr>
        <p:txBody>
          <a:bodyPr>
            <a:normAutofit/>
          </a:bodyPr>
          <a:lstStyle/>
          <a:p>
            <a:r>
              <a:rPr lang="en-AU" sz="3200" b="1" dirty="0"/>
              <a:t>Self-funded charity with 70 members</a:t>
            </a:r>
          </a:p>
          <a:p>
            <a:r>
              <a:rPr lang="en-AU" sz="3200" b="1" dirty="0"/>
              <a:t> Lake George escarpment on southern tablelands</a:t>
            </a:r>
          </a:p>
          <a:p>
            <a:r>
              <a:rPr lang="en-AU" sz="3200" b="1" dirty="0"/>
              <a:t> A treatment &amp; recovery facility for native mammals</a:t>
            </a:r>
          </a:p>
          <a:p>
            <a:r>
              <a:rPr lang="en-AU" sz="3200" b="1" dirty="0"/>
              <a:t> Three recovery enclosures</a:t>
            </a:r>
          </a:p>
          <a:p>
            <a:endParaRPr lang="en-AU" sz="3200" b="1" dirty="0"/>
          </a:p>
          <a:p>
            <a:endParaRPr lang="en-AU" sz="3200" b="1" dirty="0"/>
          </a:p>
          <a:p>
            <a:endParaRPr lang="en-AU" dirty="0"/>
          </a:p>
        </p:txBody>
      </p:sp>
    </p:spTree>
    <p:extLst>
      <p:ext uri="{BB962C8B-B14F-4D97-AF65-F5344CB8AC3E}">
        <p14:creationId xmlns:p14="http://schemas.microsoft.com/office/powerpoint/2010/main" val="1129528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1B609-0A75-4EBE-B9B0-721B46F1D490}"/>
              </a:ext>
            </a:extLst>
          </p:cNvPr>
          <p:cNvSpPr>
            <a:spLocks noGrp="1"/>
          </p:cNvSpPr>
          <p:nvPr>
            <p:ph type="title"/>
          </p:nvPr>
        </p:nvSpPr>
        <p:spPr>
          <a:xfrm>
            <a:off x="819224" y="0"/>
            <a:ext cx="8596668" cy="1320800"/>
          </a:xfrm>
        </p:spPr>
        <p:txBody>
          <a:bodyPr/>
          <a:lstStyle/>
          <a:p>
            <a:r>
              <a:rPr lang="en-AU" dirty="0"/>
              <a:t>						</a:t>
            </a:r>
            <a:r>
              <a:rPr lang="en-AU" sz="4400" b="1" dirty="0">
                <a:solidFill>
                  <a:schemeClr val="accent1">
                    <a:lumMod val="75000"/>
                  </a:schemeClr>
                </a:solidFill>
              </a:rPr>
              <a:t>What we do</a:t>
            </a:r>
          </a:p>
        </p:txBody>
      </p:sp>
      <p:sp>
        <p:nvSpPr>
          <p:cNvPr id="3" name="Content Placeholder 2">
            <a:extLst>
              <a:ext uri="{FF2B5EF4-FFF2-40B4-BE49-F238E27FC236}">
                <a16:creationId xmlns:a16="http://schemas.microsoft.com/office/drawing/2014/main" id="{F1D9D324-9248-439B-A118-5FFA9CF02040}"/>
              </a:ext>
            </a:extLst>
          </p:cNvPr>
          <p:cNvSpPr>
            <a:spLocks noGrp="1"/>
          </p:cNvSpPr>
          <p:nvPr>
            <p:ph idx="1"/>
          </p:nvPr>
        </p:nvSpPr>
        <p:spPr>
          <a:xfrm>
            <a:off x="0" y="895131"/>
            <a:ext cx="12191999" cy="5537200"/>
          </a:xfrm>
        </p:spPr>
        <p:txBody>
          <a:bodyPr>
            <a:noAutofit/>
          </a:bodyPr>
          <a:lstStyle/>
          <a:p>
            <a:pPr lvl="1"/>
            <a:r>
              <a:rPr lang="en-AU" sz="3200" dirty="0"/>
              <a:t>Rescue native mammals, all ages and sizes, from stressful situations</a:t>
            </a:r>
          </a:p>
          <a:p>
            <a:pPr lvl="1"/>
            <a:r>
              <a:rPr lang="en-AU" sz="3200" dirty="0"/>
              <a:t>Treat difficult injuries and illnesses:</a:t>
            </a:r>
          </a:p>
          <a:p>
            <a:pPr lvl="2"/>
            <a:r>
              <a:rPr lang="en-AU" sz="3200" dirty="0"/>
              <a:t> 1/3 fence hangers; 1/3 MVA; 1/3 dog/ fox attack, human harassment &amp; misadventure</a:t>
            </a:r>
          </a:p>
          <a:p>
            <a:pPr lvl="1"/>
            <a:r>
              <a:rPr lang="en-AU" sz="3200" dirty="0"/>
              <a:t>Manage their recovery</a:t>
            </a:r>
          </a:p>
          <a:p>
            <a:pPr lvl="1"/>
            <a:r>
              <a:rPr lang="en-AU" sz="3200" dirty="0"/>
              <a:t>Release them into safe habitat</a:t>
            </a:r>
          </a:p>
          <a:p>
            <a:pPr lvl="1"/>
            <a:r>
              <a:rPr lang="en-AU" sz="3200" dirty="0"/>
              <a:t>Undertake and publish research to enhance wildlife wellbeing</a:t>
            </a:r>
          </a:p>
          <a:p>
            <a:pPr lvl="1"/>
            <a:r>
              <a:rPr lang="en-AU" sz="3200" dirty="0"/>
              <a:t> Training courses in wildlife rehabilitation</a:t>
            </a:r>
          </a:p>
          <a:p>
            <a:pPr lvl="1"/>
            <a:endParaRPr lang="en-AU" sz="3000" dirty="0"/>
          </a:p>
          <a:p>
            <a:pPr lvl="1"/>
            <a:endParaRPr lang="en-AU" sz="3000" dirty="0"/>
          </a:p>
        </p:txBody>
      </p:sp>
    </p:spTree>
    <p:extLst>
      <p:ext uri="{BB962C8B-B14F-4D97-AF65-F5344CB8AC3E}">
        <p14:creationId xmlns:p14="http://schemas.microsoft.com/office/powerpoint/2010/main" val="13488153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3912</TotalTime>
  <Words>1001</Words>
  <Application>Microsoft Office PowerPoint</Application>
  <PresentationFormat>Widescreen</PresentationFormat>
  <Paragraphs>238</Paragraphs>
  <Slides>18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   Advanced Macropod Course 2019</vt:lpstr>
      <vt:lpstr>       Welcome</vt:lpstr>
      <vt:lpstr>       Program</vt:lpstr>
      <vt:lpstr>Views of Possumwood: Enclosures</vt:lpstr>
      <vt:lpstr>   Inside the  Possumwood Centre</vt:lpstr>
      <vt:lpstr>     Treatment room</vt:lpstr>
      <vt:lpstr>  Pre-release enclosure</vt:lpstr>
      <vt:lpstr>      Who we are </vt:lpstr>
      <vt:lpstr>      What we do</vt:lpstr>
      <vt:lpstr>      Our values</vt:lpstr>
      <vt:lpstr>  The emotional lives of kangaroos</vt:lpstr>
      <vt:lpstr>   Trans-species psychology</vt:lpstr>
      <vt:lpstr>     Emotional Behaviour</vt:lpstr>
      <vt:lpstr>Emotional Behaviour Markers in the Kangaroo</vt:lpstr>
      <vt:lpstr>Measuring emotional stress in the wild</vt:lpstr>
      <vt:lpstr>       Stress &amp; PTSD</vt:lpstr>
      <vt:lpstr>Emotional stress and its treatment in a wild animal</vt:lpstr>
      <vt:lpstr>   Fight or Flight Response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Macropod Course 2019</dc:title>
  <dc:creator>steve garlick</dc:creator>
  <cp:lastModifiedBy>Rosemary Austen</cp:lastModifiedBy>
  <cp:revision>81</cp:revision>
  <dcterms:created xsi:type="dcterms:W3CDTF">2019-10-10T04:39:06Z</dcterms:created>
  <dcterms:modified xsi:type="dcterms:W3CDTF">2020-07-20T02:40:48Z</dcterms:modified>
</cp:coreProperties>
</file>