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43"/>
  </p:notesMasterIdLst>
  <p:sldIdLst>
    <p:sldId id="285" r:id="rId3"/>
    <p:sldId id="326" r:id="rId4"/>
    <p:sldId id="272" r:id="rId5"/>
    <p:sldId id="294" r:id="rId6"/>
    <p:sldId id="295" r:id="rId7"/>
    <p:sldId id="307" r:id="rId8"/>
    <p:sldId id="296" r:id="rId9"/>
    <p:sldId id="308" r:id="rId10"/>
    <p:sldId id="309" r:id="rId11"/>
    <p:sldId id="310" r:id="rId12"/>
    <p:sldId id="311" r:id="rId13"/>
    <p:sldId id="297" r:id="rId14"/>
    <p:sldId id="298" r:id="rId15"/>
    <p:sldId id="318" r:id="rId16"/>
    <p:sldId id="299" r:id="rId17"/>
    <p:sldId id="316" r:id="rId18"/>
    <p:sldId id="281" r:id="rId19"/>
    <p:sldId id="322" r:id="rId20"/>
    <p:sldId id="300" r:id="rId21"/>
    <p:sldId id="303" r:id="rId22"/>
    <p:sldId id="301" r:id="rId23"/>
    <p:sldId id="323" r:id="rId24"/>
    <p:sldId id="324" r:id="rId25"/>
    <p:sldId id="325" r:id="rId26"/>
    <p:sldId id="280" r:id="rId27"/>
    <p:sldId id="313" r:id="rId28"/>
    <p:sldId id="287" r:id="rId29"/>
    <p:sldId id="288" r:id="rId30"/>
    <p:sldId id="292" r:id="rId31"/>
    <p:sldId id="320" r:id="rId32"/>
    <p:sldId id="290" r:id="rId33"/>
    <p:sldId id="319" r:id="rId34"/>
    <p:sldId id="315" r:id="rId35"/>
    <p:sldId id="314" r:id="rId36"/>
    <p:sldId id="317" r:id="rId37"/>
    <p:sldId id="291" r:id="rId38"/>
    <p:sldId id="283" r:id="rId39"/>
    <p:sldId id="304" r:id="rId40"/>
    <p:sldId id="306" r:id="rId41"/>
    <p:sldId id="284" r:id="rId42"/>
  </p:sldIdLst>
  <p:sldSz cx="12192000" cy="6858000"/>
  <p:notesSz cx="7102475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93" d="100"/>
          <a:sy n="93" d="100"/>
        </p:scale>
        <p:origin x="52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71BD4573-58E7-4156-A133-2731F5F8D1A6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925407"/>
            <a:ext cx="5681980" cy="4029879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21107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893B0CF2-7F87-4E02-A248-87004773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52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82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84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622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95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60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48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091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970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72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889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044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981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132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3022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356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043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018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49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51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40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1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87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93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1D30-C0A0-4124-A783-34D9F15FA0FE}" type="datetime1">
              <a:rPr lang="en-US" smtClean="0"/>
              <a:t>2/28/2016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Rectangle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5871-AB0F-4B3D-8861-97E78CB7B47E}" type="datetime1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8406-4C3F-4F3E-80BD-A22568EA37EB}" type="datetime1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8077-7188-48C5-8679-2287FAC952E9}" type="datetime1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B740-6776-4EE9-99FD-96D592FA5A23}" type="datetime1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BD99-6FFD-46C5-B5E2-43A34BDA2566}" type="datetime1">
              <a:rPr lang="en-US" smtClean="0"/>
              <a:t>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678E-214C-4CF8-97C7-95015FB02960}" type="datetime1">
              <a:rPr lang="en-US" smtClean="0"/>
              <a:t>2/28/2016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0E0-FA77-4473-A859-74127B089143}" type="datetime1">
              <a:rPr lang="en-US" smtClean="0"/>
              <a:t>2/28/2016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D7B8-9F07-4899-827D-5F3CFDDEB574}" type="datetime1">
              <a:rPr lang="en-US" smtClean="0"/>
              <a:t>2/28/2016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7C5C-1CD1-417D-A89C-14747F5222C7}" type="datetime1">
              <a:rPr lang="en-US" smtClean="0"/>
              <a:t>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EFBB-CFA1-4AA8-9123-F0B52DBD84FE}" type="datetime1">
              <a:rPr lang="en-US" smtClean="0"/>
              <a:t>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Rectangle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</p:grpSp>
        </p:grpSp>
      </p:grp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1146459-E3C3-4969-9224-5ED50B492D17}" type="datetime1">
              <a:rPr lang="en-US" smtClean="0"/>
              <a:t>2/28/2016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teachpe.com/physiology/energy_systems.ph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hyperlink" Target="http://www.teachpe.com/physiology/energ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teachpe.com/physiology/energy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11200" y="221673"/>
            <a:ext cx="10348571" cy="91113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Advanced Macropod Course 2016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38964"/>
            <a:ext cx="1802587" cy="21190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23407" y="1888019"/>
            <a:ext cx="5054801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AU" sz="3600" b="1" dirty="0" smtClean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</a:rPr>
              <a:t>Dr Rosemary Austen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7238" y="2534350"/>
            <a:ext cx="7588952" cy="42687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08364" y="1194361"/>
            <a:ext cx="9327826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b="1" dirty="0" smtClean="0"/>
              <a:t>Myopathy, Urology, Jaw Problems, Herpes Virus</a:t>
            </a:r>
          </a:p>
        </p:txBody>
      </p:sp>
    </p:spTree>
    <p:extLst>
      <p:ext uri="{BB962C8B-B14F-4D97-AF65-F5344CB8AC3E}">
        <p14:creationId xmlns:p14="http://schemas.microsoft.com/office/powerpoint/2010/main" val="258386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02608"/>
            <a:ext cx="2343912" cy="27553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19600" y="736600"/>
            <a:ext cx="4368800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Aerobic metabolism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34025" y="1582093"/>
            <a:ext cx="1676400" cy="4616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Glucose</a:t>
            </a:r>
          </a:p>
        </p:txBody>
      </p:sp>
      <p:sp>
        <p:nvSpPr>
          <p:cNvPr id="7" name="Down Arrow 6"/>
          <p:cNvSpPr/>
          <p:nvPr/>
        </p:nvSpPr>
        <p:spPr>
          <a:xfrm>
            <a:off x="6019800" y="2055515"/>
            <a:ext cx="273050" cy="60325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/>
          <p:cNvSpPr txBox="1"/>
          <p:nvPr/>
        </p:nvSpPr>
        <p:spPr>
          <a:xfrm>
            <a:off x="6292850" y="2172474"/>
            <a:ext cx="324485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smtClean="0"/>
              <a:t>Glycolysis – in cell cytoplasm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76700" y="2721948"/>
            <a:ext cx="461010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/>
              <a:t>ATP (energy source) </a:t>
            </a:r>
            <a:r>
              <a:rPr lang="en-AU" dirty="0" smtClean="0"/>
              <a:t>+ Pyruvate + H</a:t>
            </a:r>
            <a:r>
              <a:rPr lang="en-AU" baseline="30000" dirty="0" smtClean="0"/>
              <a:t>+ </a:t>
            </a:r>
            <a:r>
              <a:rPr lang="en-AU" dirty="0" smtClean="0"/>
              <a:t>(acid) </a:t>
            </a:r>
          </a:p>
        </p:txBody>
      </p:sp>
      <p:sp>
        <p:nvSpPr>
          <p:cNvPr id="10" name="Down Arrow 9"/>
          <p:cNvSpPr/>
          <p:nvPr/>
        </p:nvSpPr>
        <p:spPr>
          <a:xfrm>
            <a:off x="6019800" y="3171311"/>
            <a:ext cx="273050" cy="1191139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Down Arrow 10"/>
          <p:cNvSpPr/>
          <p:nvPr/>
        </p:nvSpPr>
        <p:spPr>
          <a:xfrm rot="16200000">
            <a:off x="5426075" y="3154463"/>
            <a:ext cx="273050" cy="60325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4752975" y="3271421"/>
            <a:ext cx="50800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smtClean="0"/>
              <a:t>O</a:t>
            </a:r>
            <a:r>
              <a:rPr lang="en-AU" baseline="-25000" dirty="0" smtClean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72225" y="3208239"/>
            <a:ext cx="4495800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smtClean="0"/>
              <a:t>Krebs cycle</a:t>
            </a:r>
          </a:p>
          <a:p>
            <a:r>
              <a:rPr lang="en-AU" dirty="0" smtClean="0"/>
              <a:t>Electron transport chain –in cell mitochondria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52812" y="4359851"/>
            <a:ext cx="6630988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smtClean="0"/>
              <a:t>CO</a:t>
            </a:r>
            <a:r>
              <a:rPr lang="en-AU" baseline="-25000" dirty="0" smtClean="0"/>
              <a:t>2 </a:t>
            </a:r>
            <a:r>
              <a:rPr lang="en-AU" dirty="0" smtClean="0"/>
              <a:t>(exhaled during respiration) + H</a:t>
            </a:r>
            <a:r>
              <a:rPr lang="en-AU" baseline="-25000" dirty="0" smtClean="0"/>
              <a:t>2</a:t>
            </a:r>
            <a:r>
              <a:rPr lang="en-AU" dirty="0" smtClean="0"/>
              <a:t>O + ATP (energy source)</a:t>
            </a:r>
          </a:p>
        </p:txBody>
      </p:sp>
    </p:spTree>
    <p:extLst>
      <p:ext uri="{BB962C8B-B14F-4D97-AF65-F5344CB8AC3E}">
        <p14:creationId xmlns:p14="http://schemas.microsoft.com/office/powerpoint/2010/main" val="130558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02608"/>
            <a:ext cx="2343912" cy="27553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19600" y="736600"/>
            <a:ext cx="4686300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Anaerobic metabolism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4812" y="1593850"/>
            <a:ext cx="1676400" cy="4616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Glucose</a:t>
            </a:r>
          </a:p>
        </p:txBody>
      </p:sp>
      <p:sp>
        <p:nvSpPr>
          <p:cNvPr id="7" name="Down Arrow 6"/>
          <p:cNvSpPr/>
          <p:nvPr/>
        </p:nvSpPr>
        <p:spPr>
          <a:xfrm>
            <a:off x="6019800" y="2055515"/>
            <a:ext cx="273050" cy="60325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/>
          <p:cNvSpPr txBox="1"/>
          <p:nvPr/>
        </p:nvSpPr>
        <p:spPr>
          <a:xfrm>
            <a:off x="6292850" y="2172474"/>
            <a:ext cx="324485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smtClean="0"/>
              <a:t>Glycolysis – in cell cytoplasm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05175" y="2737228"/>
            <a:ext cx="461010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/>
              <a:t>ATP (energy source) </a:t>
            </a:r>
            <a:r>
              <a:rPr lang="en-AU" dirty="0" smtClean="0"/>
              <a:t>+ Pyruvate </a:t>
            </a:r>
            <a:r>
              <a:rPr lang="en-AU" dirty="0"/>
              <a:t>+ </a:t>
            </a:r>
            <a:r>
              <a:rPr lang="en-AU" dirty="0" smtClean="0"/>
              <a:t>H</a:t>
            </a:r>
            <a:r>
              <a:rPr lang="en-AU" baseline="30000" dirty="0" smtClean="0"/>
              <a:t>+ </a:t>
            </a:r>
            <a:r>
              <a:rPr lang="en-AU" dirty="0" smtClean="0"/>
              <a:t>(acid) </a:t>
            </a:r>
          </a:p>
        </p:txBody>
      </p:sp>
      <p:sp>
        <p:nvSpPr>
          <p:cNvPr id="15" name="Down Arrow 14"/>
          <p:cNvSpPr/>
          <p:nvPr/>
        </p:nvSpPr>
        <p:spPr>
          <a:xfrm rot="16200000">
            <a:off x="6601622" y="3753944"/>
            <a:ext cx="273050" cy="1712915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8648700" y="2737227"/>
            <a:ext cx="133985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smtClean="0"/>
              <a:t>Lactate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19800" y="3516722"/>
            <a:ext cx="106362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 smtClean="0"/>
              <a:t>OR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24250" y="4406900"/>
            <a:ext cx="249555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err="1" smtClean="0"/>
              <a:t>Creatine</a:t>
            </a:r>
            <a:r>
              <a:rPr lang="en-AU" dirty="0" smtClean="0"/>
              <a:t> phosphate</a:t>
            </a:r>
          </a:p>
        </p:txBody>
      </p:sp>
      <p:sp>
        <p:nvSpPr>
          <p:cNvPr id="18" name="Down Arrow 17"/>
          <p:cNvSpPr/>
          <p:nvPr/>
        </p:nvSpPr>
        <p:spPr>
          <a:xfrm rot="16200000">
            <a:off x="8080375" y="2620268"/>
            <a:ext cx="273050" cy="60325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TextBox 18"/>
          <p:cNvSpPr txBox="1"/>
          <p:nvPr/>
        </p:nvSpPr>
        <p:spPr>
          <a:xfrm>
            <a:off x="5465762" y="4063562"/>
            <a:ext cx="2447926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err="1" smtClean="0"/>
              <a:t>Creatine</a:t>
            </a:r>
            <a:r>
              <a:rPr lang="en-AU" dirty="0" smtClean="0"/>
              <a:t> kinase (CK)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72400" y="4406900"/>
            <a:ext cx="377825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err="1" smtClean="0"/>
              <a:t>Creatine</a:t>
            </a:r>
            <a:r>
              <a:rPr lang="en-AU" dirty="0" smtClean="0"/>
              <a:t> + energy – in muscle cells</a:t>
            </a:r>
          </a:p>
        </p:txBody>
      </p:sp>
      <p:sp>
        <p:nvSpPr>
          <p:cNvPr id="21" name="Curved Down Arrow 20"/>
          <p:cNvSpPr/>
          <p:nvPr/>
        </p:nvSpPr>
        <p:spPr>
          <a:xfrm>
            <a:off x="8442325" y="4815505"/>
            <a:ext cx="1752600" cy="608130"/>
          </a:xfrm>
          <a:prstGeom prst="curved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73925" y="5480304"/>
            <a:ext cx="204470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smtClean="0"/>
              <a:t>Phosphate + ADP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607550" y="5480304"/>
            <a:ext cx="228600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smtClean="0"/>
              <a:t>ATP (energy source)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03803" y="6179661"/>
            <a:ext cx="6642202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smtClean="0"/>
              <a:t>Useful reference: </a:t>
            </a:r>
            <a:r>
              <a:rPr lang="en-AU" dirty="0" smtClean="0">
                <a:solidFill>
                  <a:srgbClr val="FF0000"/>
                </a:solidFill>
                <a:hlinkClick r:id="rId4"/>
              </a:rPr>
              <a:t>http://www.teachpe.com/physiology/energy_systems.php</a:t>
            </a:r>
            <a:endParaRPr lang="en-AU" dirty="0" smtClean="0">
              <a:solidFill>
                <a:srgbClr val="FF0000"/>
              </a:solidFill>
            </a:endParaRPr>
          </a:p>
          <a:p>
            <a:endParaRPr lang="en-AU" dirty="0" err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47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02608"/>
            <a:ext cx="2343912" cy="2755392"/>
          </a:xfrm>
          <a:prstGeom prst="rect">
            <a:avLst/>
          </a:prstGeom>
        </p:spPr>
      </p:pic>
      <p:pic>
        <p:nvPicPr>
          <p:cNvPr id="3074" name="Picture 2" descr="http://www.medhealthnet.org/wp-content/uploads/2012/02/mindfigh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494" y="793164"/>
            <a:ext cx="5047312" cy="187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46500" y="18041"/>
            <a:ext cx="6731000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AU" sz="3200" b="1" dirty="0" smtClean="0">
                <a:solidFill>
                  <a:schemeClr val="accent1">
                    <a:lumMod val="50000"/>
                  </a:schemeClr>
                </a:solidFill>
              </a:rPr>
              <a:t>tress myopathy - consequences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0" y="2635270"/>
            <a:ext cx="9067800" cy="70788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Sympathetic stimulation + Adrenalin + Anaerobic metabolism due to prolonged fear or anxiety &amp; strenuous activity</a:t>
            </a:r>
          </a:p>
        </p:txBody>
      </p:sp>
      <p:sp>
        <p:nvSpPr>
          <p:cNvPr id="8" name="Down Arrow 7"/>
          <p:cNvSpPr/>
          <p:nvPr/>
        </p:nvSpPr>
        <p:spPr>
          <a:xfrm>
            <a:off x="6108700" y="3343156"/>
            <a:ext cx="266700" cy="452287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6397625" y="3388525"/>
            <a:ext cx="179705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smtClean="0"/>
              <a:t>Consequences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89350" y="3757857"/>
            <a:ext cx="7442200" cy="332398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/>
              <a:t>Tissue </a:t>
            </a:r>
            <a:r>
              <a:rPr lang="en-AU" sz="1600" dirty="0" err="1" smtClean="0"/>
              <a:t>ischaemia</a:t>
            </a:r>
            <a:r>
              <a:rPr lang="en-AU" sz="1600" dirty="0" smtClean="0"/>
              <a:t> due to reduced tissue perfusion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/>
              <a:t>Lactic acidosis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/>
              <a:t>Muscular ATP (energy source) depletion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/>
              <a:t>Muscle cell damage &amp; consequent release of myoglobin &amp; potassium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/>
              <a:t>Compartment syndrome due to muscle swelling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/>
              <a:t>Acid stimulation of nerve endings in muscles causing muscle pain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/>
              <a:t>Rapid respiratory rate due to metabolic acidosis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/>
              <a:t>Cardiac rhythm disturbance due to </a:t>
            </a:r>
            <a:r>
              <a:rPr lang="en-AU" sz="1600" dirty="0" err="1" smtClean="0"/>
              <a:t>hyperkalemia</a:t>
            </a:r>
            <a:r>
              <a:rPr lang="en-AU" sz="1600" dirty="0" smtClean="0"/>
              <a:t> (high potassium)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/>
              <a:t>Hyperthermia (temp &gt; 37 </a:t>
            </a:r>
            <a:r>
              <a:rPr lang="en-AU" sz="1600" dirty="0" err="1" smtClean="0"/>
              <a:t>deg</a:t>
            </a:r>
            <a:r>
              <a:rPr lang="en-AU" sz="1600" dirty="0" smtClean="0"/>
              <a:t> 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err="1" smtClean="0"/>
              <a:t>Myoglobinuric</a:t>
            </a:r>
            <a:r>
              <a:rPr lang="en-AU" sz="1600" dirty="0" smtClean="0"/>
              <a:t> nephrosis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/>
              <a:t>Acute renal failure if severely dehydrated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/>
              <a:t>Pulmonary </a:t>
            </a:r>
            <a:r>
              <a:rPr lang="en-AU" sz="1600" dirty="0"/>
              <a:t>o</a:t>
            </a:r>
            <a:r>
              <a:rPr lang="en-AU" sz="1600" dirty="0" smtClean="0"/>
              <a:t>edema </a:t>
            </a:r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93522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02608"/>
            <a:ext cx="2343912" cy="27553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0100" y="177800"/>
            <a:ext cx="9906000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solidFill>
                  <a:schemeClr val="accent1">
                    <a:lumMod val="50000"/>
                  </a:schemeClr>
                </a:solidFill>
              </a:rPr>
              <a:t>What you might observe (signs of stress myopathy)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16149" y="986766"/>
            <a:ext cx="9975851" cy="532453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Hyperthermia (&gt; 37 </a:t>
            </a:r>
            <a:r>
              <a:rPr lang="en-AU" sz="2400" dirty="0" err="1" smtClean="0"/>
              <a:t>Deg</a:t>
            </a:r>
            <a:r>
              <a:rPr lang="en-AU" sz="2400" dirty="0" smtClean="0"/>
              <a:t> C)</a:t>
            </a:r>
          </a:p>
          <a:p>
            <a:endParaRPr lang="en-AU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Tachypnoea (rapid respiratory rate). H</a:t>
            </a:r>
            <a:r>
              <a:rPr lang="en-AU" sz="2400" baseline="30000" dirty="0" smtClean="0"/>
              <a:t>+</a:t>
            </a:r>
            <a:r>
              <a:rPr lang="en-AU" sz="2400" dirty="0" smtClean="0"/>
              <a:t>  +  HCO</a:t>
            </a:r>
            <a:r>
              <a:rPr lang="en-AU" sz="2400" baseline="-25000" dirty="0" smtClean="0"/>
              <a:t>3</a:t>
            </a:r>
            <a:r>
              <a:rPr lang="en-AU" sz="2400" baseline="30000" dirty="0" smtClean="0"/>
              <a:t>-</a:t>
            </a:r>
            <a:r>
              <a:rPr lang="en-AU" sz="2400" dirty="0" smtClean="0"/>
              <a:t> 	            CO</a:t>
            </a:r>
            <a:r>
              <a:rPr lang="en-AU" sz="2400" baseline="-25000" dirty="0" smtClean="0"/>
              <a:t>2  </a:t>
            </a:r>
            <a:r>
              <a:rPr lang="en-AU" sz="2400" dirty="0" smtClean="0"/>
              <a:t>+  H</a:t>
            </a:r>
            <a:r>
              <a:rPr lang="en-AU" sz="2400" baseline="-25000" dirty="0" smtClean="0"/>
              <a:t>2</a:t>
            </a:r>
            <a:r>
              <a:rPr lang="en-AU" sz="2400" dirty="0" smtClean="0"/>
              <a:t>O</a:t>
            </a:r>
          </a:p>
          <a:p>
            <a:r>
              <a:rPr lang="en-AU" sz="2400" dirty="0"/>
              <a:t>	</a:t>
            </a:r>
            <a:r>
              <a:rPr lang="en-AU" sz="2400" dirty="0" smtClean="0"/>
              <a:t>				</a:t>
            </a:r>
            <a:r>
              <a:rPr lang="en-AU" sz="2400" dirty="0"/>
              <a:t> </a:t>
            </a:r>
            <a:r>
              <a:rPr lang="en-AU" sz="1600" dirty="0" smtClean="0"/>
              <a:t>Acid + Bicarbonate ion           Carbon dioxide   +   Water</a:t>
            </a:r>
          </a:p>
          <a:p>
            <a:r>
              <a:rPr lang="en-AU" sz="1600" dirty="0"/>
              <a:t>	</a:t>
            </a:r>
            <a:r>
              <a:rPr lang="en-AU" sz="1600" dirty="0" smtClean="0"/>
              <a:t>			</a:t>
            </a:r>
            <a:r>
              <a:rPr lang="en-AU" sz="1600" dirty="0"/>
              <a:t> </a:t>
            </a:r>
            <a:r>
              <a:rPr lang="en-AU" sz="1600" dirty="0" smtClean="0"/>
              <a:t>                    (Acidity reduced)	     (Exhaled during rapid respiration)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Tachycardia (rapid heart rate)</a:t>
            </a:r>
          </a:p>
          <a:p>
            <a:endParaRPr lang="en-AU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Brown (Coca Cola) urine</a:t>
            </a:r>
          </a:p>
          <a:p>
            <a:endParaRPr lang="en-AU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Stiff limbs</a:t>
            </a:r>
          </a:p>
          <a:p>
            <a:endParaRPr lang="en-AU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Pain – macropod appears</a:t>
            </a:r>
          </a:p>
          <a:p>
            <a:r>
              <a:rPr lang="en-AU" sz="2400" dirty="0" smtClean="0"/>
              <a:t>uncomfortable (</a:t>
            </a:r>
            <a:r>
              <a:rPr lang="en-AU" sz="2400" dirty="0" err="1" smtClean="0"/>
              <a:t>eg</a:t>
            </a:r>
            <a:r>
              <a:rPr lang="en-AU" sz="2400" dirty="0" smtClean="0"/>
              <a:t> stretching hind legs)</a:t>
            </a:r>
          </a:p>
          <a:p>
            <a:endParaRPr lang="en-AU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Muscle fasciculation</a:t>
            </a:r>
          </a:p>
          <a:p>
            <a:endParaRPr lang="en-AU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Elevated CK (if able to do a blood test in the acute situation the  CK would be significantly elevated.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485745" y="1791856"/>
            <a:ext cx="803564" cy="9235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50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3373" y="111557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	</a:t>
            </a:r>
            <a:r>
              <a:rPr lang="en-AU" sz="4000" b="1" dirty="0" smtClean="0"/>
              <a:t>Biochemistry: Ellie - </a:t>
            </a:r>
            <a:r>
              <a:rPr lang="en-AU" sz="4000" b="1" dirty="0"/>
              <a:t>Myopathy &amp; Renal failure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880" y="1339591"/>
            <a:ext cx="8691982" cy="57946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93306" y="2858703"/>
            <a:ext cx="4812631" cy="8309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Note elevated creatinine, urea, potassium, </a:t>
            </a:r>
            <a:r>
              <a:rPr lang="en-AU" sz="2400" b="1" dirty="0" err="1" smtClean="0"/>
              <a:t>creatine</a:t>
            </a:r>
            <a:r>
              <a:rPr lang="en-AU" sz="2400" b="1" dirty="0" smtClean="0"/>
              <a:t> kinase, AST</a:t>
            </a:r>
          </a:p>
        </p:txBody>
      </p:sp>
    </p:spTree>
    <p:extLst>
      <p:ext uri="{BB962C8B-B14F-4D97-AF65-F5344CB8AC3E}">
        <p14:creationId xmlns:p14="http://schemas.microsoft.com/office/powerpoint/2010/main" val="53944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3360"/>
            <a:ext cx="1960474" cy="23046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00086" y="163169"/>
            <a:ext cx="5988050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solidFill>
                  <a:schemeClr val="accent1">
                    <a:lumMod val="50000"/>
                  </a:schemeClr>
                </a:solidFill>
              </a:rPr>
              <a:t>Treatment of stress myopathy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4086" y="818897"/>
            <a:ext cx="11957914" cy="526297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Diazepam </a:t>
            </a:r>
            <a:r>
              <a:rPr lang="en-AU" sz="2000" dirty="0" smtClean="0"/>
              <a:t>(0.25mg/kg IM or SC) </a:t>
            </a:r>
            <a:r>
              <a:rPr lang="en-AU" sz="2400" dirty="0" smtClean="0"/>
              <a:t>– anxiolytic &amp; muscle relaxant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Check temperature (tympanic thermometer - ear)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Offer water – warm or cool, + /- glucose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If hyperthermia (&gt; 37) - cool animal (</a:t>
            </a:r>
            <a:r>
              <a:rPr lang="en-AU" sz="2400" dirty="0" err="1" smtClean="0"/>
              <a:t>eg</a:t>
            </a:r>
            <a:r>
              <a:rPr lang="en-AU" sz="2400" dirty="0" smtClean="0"/>
              <a:t> wet towel &amp; </a:t>
            </a:r>
          </a:p>
          <a:p>
            <a:r>
              <a:rPr lang="en-AU" sz="2400" dirty="0"/>
              <a:t> </a:t>
            </a:r>
            <a:r>
              <a:rPr lang="en-AU" sz="2400" dirty="0" smtClean="0"/>
              <a:t>   fan). Cool IV fluids most effective but not normally </a:t>
            </a:r>
          </a:p>
          <a:p>
            <a:r>
              <a:rPr lang="en-AU" sz="2400" dirty="0"/>
              <a:t> </a:t>
            </a:r>
            <a:r>
              <a:rPr lang="en-AU" sz="2400" dirty="0" smtClean="0"/>
              <a:t>   necessary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If hypothermia (&lt; 35) – warm animal (</a:t>
            </a:r>
            <a:r>
              <a:rPr lang="en-AU" sz="2400" dirty="0" err="1" smtClean="0"/>
              <a:t>eg</a:t>
            </a:r>
            <a:r>
              <a:rPr lang="en-AU" sz="2400" dirty="0" smtClean="0"/>
              <a:t> electric throw </a:t>
            </a:r>
          </a:p>
          <a:p>
            <a:r>
              <a:rPr lang="en-AU" sz="2400" dirty="0"/>
              <a:t> </a:t>
            </a:r>
            <a:r>
              <a:rPr lang="en-AU" sz="2400" dirty="0" smtClean="0"/>
              <a:t>   rug)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If still </a:t>
            </a:r>
            <a:r>
              <a:rPr lang="en-AU" sz="2400" dirty="0" err="1" smtClean="0"/>
              <a:t>tachypnoeic</a:t>
            </a:r>
            <a:r>
              <a:rPr lang="en-AU" sz="2400" dirty="0" smtClean="0"/>
              <a:t> after Diazepam &amp; cooling give </a:t>
            </a:r>
          </a:p>
          <a:p>
            <a:r>
              <a:rPr lang="en-AU" sz="2400" dirty="0" smtClean="0"/>
              <a:t>   sodium bicarbonate – sterile infusion 8.4% – 1ml/kg made </a:t>
            </a:r>
          </a:p>
          <a:p>
            <a:r>
              <a:rPr lang="en-AU" sz="2400" dirty="0"/>
              <a:t>	</a:t>
            </a:r>
            <a:r>
              <a:rPr lang="en-AU" sz="2400" dirty="0" smtClean="0"/>
              <a:t>	up to </a:t>
            </a:r>
            <a:r>
              <a:rPr lang="en-AU" sz="2400" dirty="0"/>
              <a:t>60ml with </a:t>
            </a:r>
            <a:r>
              <a:rPr lang="en-AU" sz="2400" dirty="0" smtClean="0"/>
              <a:t>normal </a:t>
            </a:r>
            <a:r>
              <a:rPr lang="en-AU" sz="2400" dirty="0"/>
              <a:t>saline and </a:t>
            </a:r>
            <a:r>
              <a:rPr lang="en-AU" sz="2400" dirty="0" smtClean="0"/>
              <a:t>given SC</a:t>
            </a:r>
            <a:r>
              <a:rPr lang="en-AU" sz="2400" dirty="0"/>
              <a:t> </a:t>
            </a:r>
            <a:r>
              <a:rPr lang="en-AU" sz="2400" dirty="0" smtClean="0"/>
              <a:t>–  see</a:t>
            </a:r>
          </a:p>
          <a:p>
            <a:r>
              <a:rPr lang="en-AU" sz="2400" dirty="0"/>
              <a:t>	</a:t>
            </a:r>
            <a:r>
              <a:rPr lang="en-AU" sz="2400" dirty="0" smtClean="0"/>
              <a:t>	 equilibrium equation earlier slide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Analgesia – Tramadol (1mg/kg IM) or </a:t>
            </a:r>
          </a:p>
          <a:p>
            <a:pPr lvl="4"/>
            <a:r>
              <a:rPr lang="en-AU" sz="2400" dirty="0" err="1" smtClean="0"/>
              <a:t>Painstop</a:t>
            </a:r>
            <a:r>
              <a:rPr lang="en-AU" sz="2400" dirty="0" smtClean="0"/>
              <a:t> (1ml/ 2kg oral).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513094" y="2257152"/>
            <a:ext cx="6055193" cy="31786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51348" y="6433806"/>
            <a:ext cx="3330342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 smtClean="0"/>
              <a:t>Emu–former fence hanger</a:t>
            </a:r>
          </a:p>
        </p:txBody>
      </p:sp>
    </p:spTree>
    <p:extLst>
      <p:ext uri="{BB962C8B-B14F-4D97-AF65-F5344CB8AC3E}">
        <p14:creationId xmlns:p14="http://schemas.microsoft.com/office/powerpoint/2010/main" val="373841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345" y="3664724"/>
            <a:ext cx="5617259" cy="315970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68450" y="197510"/>
            <a:ext cx="7422490" cy="665683"/>
          </a:xfrm>
        </p:spPr>
        <p:txBody>
          <a:bodyPr>
            <a:normAutofit/>
          </a:bodyPr>
          <a:lstStyle/>
          <a:p>
            <a:r>
              <a:rPr lang="en-AU" sz="3200" b="1" dirty="0">
                <a:solidFill>
                  <a:schemeClr val="accent1">
                    <a:lumMod val="50000"/>
                  </a:schemeClr>
                </a:solidFill>
              </a:rPr>
              <a:t>Treatment of stress </a:t>
            </a:r>
            <a:r>
              <a:rPr lang="en-AU" sz="3200" b="1" dirty="0" smtClean="0">
                <a:solidFill>
                  <a:schemeClr val="accent1">
                    <a:lumMod val="50000"/>
                  </a:schemeClr>
                </a:solidFill>
              </a:rPr>
              <a:t>myopathy (</a:t>
            </a:r>
            <a:r>
              <a:rPr lang="en-AU" sz="3200" b="1" dirty="0" err="1" smtClean="0">
                <a:solidFill>
                  <a:schemeClr val="accent1">
                    <a:lumMod val="50000"/>
                  </a:schemeClr>
                </a:solidFill>
              </a:rPr>
              <a:t>Cont</a:t>
            </a:r>
            <a:r>
              <a:rPr lang="en-AU" sz="32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A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1045884"/>
            <a:ext cx="12135917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Glucose </a:t>
            </a:r>
            <a:r>
              <a:rPr lang="en-AU" sz="2400" dirty="0"/>
              <a:t>– 1% (1gm/ 100ml water) oral or in </a:t>
            </a:r>
            <a:r>
              <a:rPr lang="en-AU" sz="2400" dirty="0" smtClean="0"/>
              <a:t>fluids</a:t>
            </a:r>
          </a:p>
          <a:p>
            <a:endParaRPr lang="en-AU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Fluids – 30% by weight SC fluids – normal saline or 4% glucose + 1/5 normal </a:t>
            </a:r>
            <a:r>
              <a:rPr lang="en-AU" sz="2400" dirty="0" smtClean="0"/>
              <a:t>saline</a:t>
            </a:r>
          </a:p>
          <a:p>
            <a:endParaRPr lang="en-AU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Antibiotics – </a:t>
            </a:r>
            <a:r>
              <a:rPr lang="en-AU" sz="2400" dirty="0" err="1"/>
              <a:t>Betamox</a:t>
            </a:r>
            <a:r>
              <a:rPr lang="en-AU" sz="2400" dirty="0"/>
              <a:t> LA (0.1 – </a:t>
            </a:r>
            <a:r>
              <a:rPr lang="en-AU" sz="2400" dirty="0" smtClean="0"/>
              <a:t>0.3ml/ </a:t>
            </a:r>
            <a:r>
              <a:rPr lang="en-AU" sz="2400" dirty="0"/>
              <a:t>kg </a:t>
            </a:r>
            <a:r>
              <a:rPr lang="en-AU" sz="2400" dirty="0" smtClean="0"/>
              <a:t>SC) </a:t>
            </a:r>
            <a:r>
              <a:rPr lang="en-AU" sz="2400" dirty="0"/>
              <a:t>&amp;/ or </a:t>
            </a:r>
            <a:r>
              <a:rPr lang="en-AU" sz="2400" dirty="0" err="1"/>
              <a:t>Oxytetracycline</a:t>
            </a:r>
            <a:r>
              <a:rPr lang="en-AU" sz="2400" dirty="0"/>
              <a:t> (1ml/ </a:t>
            </a:r>
            <a:r>
              <a:rPr lang="en-AU" sz="2400" dirty="0" smtClean="0"/>
              <a:t>10kg </a:t>
            </a:r>
            <a:r>
              <a:rPr lang="en-AU" sz="2400" dirty="0"/>
              <a:t>IM</a:t>
            </a:r>
            <a:r>
              <a:rPr lang="en-AU" sz="2400" dirty="0" smtClean="0"/>
              <a:t>)</a:t>
            </a:r>
          </a:p>
          <a:p>
            <a:endParaRPr lang="en-AU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Vitamin E/Selenium – (0.02 – 0.05ml/ kg IM) if physical exertion involved</a:t>
            </a:r>
          </a:p>
          <a:p>
            <a:endParaRPr lang="en-AU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Optional – </a:t>
            </a:r>
            <a:r>
              <a:rPr lang="en-AU" sz="2400" dirty="0" err="1"/>
              <a:t>Fluphenazine</a:t>
            </a:r>
            <a:r>
              <a:rPr lang="en-AU" sz="2400" dirty="0"/>
              <a:t> (</a:t>
            </a:r>
            <a:r>
              <a:rPr lang="en-AU" sz="2400" dirty="0" err="1"/>
              <a:t>Modecate</a:t>
            </a:r>
            <a:r>
              <a:rPr lang="en-AU" sz="2400" dirty="0"/>
              <a:t>), </a:t>
            </a:r>
            <a:r>
              <a:rPr lang="en-AU" sz="2400" dirty="0" smtClean="0"/>
              <a:t>steroid </a:t>
            </a:r>
            <a:r>
              <a:rPr lang="en-AU" sz="2400" dirty="0"/>
              <a:t>(Dexamethasone), </a:t>
            </a:r>
            <a:r>
              <a:rPr lang="en-AU" sz="2400" dirty="0" smtClean="0"/>
              <a:t>Frusemide </a:t>
            </a:r>
            <a:r>
              <a:rPr lang="en-AU" sz="2400" dirty="0"/>
              <a:t>(Lasix) sometimes </a:t>
            </a:r>
            <a:r>
              <a:rPr lang="en-AU" sz="2400" dirty="0" smtClean="0"/>
              <a:t>used</a:t>
            </a:r>
          </a:p>
          <a:p>
            <a:endParaRPr lang="en-AU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err="1" smtClean="0"/>
              <a:t>Dantrolene</a:t>
            </a:r>
            <a:r>
              <a:rPr lang="en-AU" sz="2400" dirty="0" smtClean="0"/>
              <a:t> Sodium (1ml/ kg IV) is </a:t>
            </a:r>
          </a:p>
          <a:p>
            <a:r>
              <a:rPr lang="en-AU" sz="2400" dirty="0" smtClean="0"/>
              <a:t>    mentioned in some texts as a skeletal </a:t>
            </a:r>
          </a:p>
          <a:p>
            <a:r>
              <a:rPr lang="en-AU" sz="2400" dirty="0" smtClean="0"/>
              <a:t>    muscle relaxant but is expensive.</a:t>
            </a:r>
            <a:endParaRPr lang="en-A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971800" y="5853545"/>
            <a:ext cx="2680855" cy="101566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Bea – fence hanger - required one dose of bicarbonate SC</a:t>
            </a:r>
          </a:p>
        </p:txBody>
      </p:sp>
    </p:spTree>
    <p:extLst>
      <p:ext uri="{BB962C8B-B14F-4D97-AF65-F5344CB8AC3E}">
        <p14:creationId xmlns:p14="http://schemas.microsoft.com/office/powerpoint/2010/main" val="191326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1373"/>
            <a:ext cx="2004697" cy="23566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50140" y="337165"/>
            <a:ext cx="2304288" cy="76944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AU" sz="4400" b="1" dirty="0" smtClean="0">
                <a:solidFill>
                  <a:schemeClr val="accent1">
                    <a:lumMod val="75000"/>
                  </a:schemeClr>
                </a:solidFill>
                <a:latin typeface="Century" panose="02040604050505020304" pitchFamily="18" charset="0"/>
              </a:rPr>
              <a:t>Urology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0497" y="242463"/>
            <a:ext cx="4201503" cy="59498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1193" y="1487978"/>
            <a:ext cx="7799304" cy="449353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Females – the bladder opens into the urogenital sinus with </a:t>
            </a:r>
            <a:r>
              <a:rPr lang="en-AU" sz="2800" dirty="0" err="1" smtClean="0"/>
              <a:t>vaginae</a:t>
            </a:r>
            <a:r>
              <a:rPr lang="en-AU" sz="2800" dirty="0" smtClean="0"/>
              <a:t>. The external opening is in the cloaca </a:t>
            </a:r>
            <a:r>
              <a:rPr lang="en-AU" sz="2800" dirty="0" err="1" smtClean="0"/>
              <a:t>rostrally</a:t>
            </a:r>
            <a:endParaRPr lang="en-AU" sz="2800" dirty="0" smtClean="0"/>
          </a:p>
          <a:p>
            <a:endParaRPr lang="en-AU" sz="1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Males – the urethra in male macropods has valve like cusps about 2-3cm proximal to the external opening. Free margin directed towards external urethral opening – makes 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AU" sz="2800" dirty="0"/>
              <a:t>c</a:t>
            </a:r>
            <a:r>
              <a:rPr lang="en-AU" sz="2800" dirty="0" smtClean="0"/>
              <a:t>atheterisation very difficult even when not blocked by crystals.</a:t>
            </a:r>
          </a:p>
          <a:p>
            <a:endParaRPr lang="en-AU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639251" y="6192317"/>
            <a:ext cx="3233319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err="1" smtClean="0"/>
              <a:t>Vogelnest</a:t>
            </a:r>
            <a:r>
              <a:rPr lang="en-AU" dirty="0" smtClean="0"/>
              <a:t> &amp; Woods, p.140</a:t>
            </a:r>
          </a:p>
        </p:txBody>
      </p:sp>
    </p:spTree>
    <p:extLst>
      <p:ext uri="{BB962C8B-B14F-4D97-AF65-F5344CB8AC3E}">
        <p14:creationId xmlns:p14="http://schemas.microsoft.com/office/powerpoint/2010/main" val="218081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4883888"/>
              </p:ext>
            </p:extLst>
          </p:nvPr>
        </p:nvGraphicFramePr>
        <p:xfrm>
          <a:off x="438912" y="819299"/>
          <a:ext cx="11295624" cy="6038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1718"/>
                <a:gridCol w="8983906"/>
              </a:tblGrid>
              <a:tr h="474123">
                <a:tc>
                  <a:txBody>
                    <a:bodyPr/>
                    <a:lstStyle/>
                    <a:p>
                      <a:r>
                        <a:rPr lang="en-AU" dirty="0" smtClean="0"/>
                        <a:t>Test</a:t>
                      </a:r>
                      <a:r>
                        <a:rPr lang="en-AU" baseline="0" dirty="0" smtClean="0"/>
                        <a:t> name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Description</a:t>
                      </a:r>
                      <a:endParaRPr lang="en-AU" dirty="0"/>
                    </a:p>
                  </a:txBody>
                  <a:tcPr/>
                </a:tc>
              </a:tr>
              <a:tr h="474123">
                <a:tc>
                  <a:txBody>
                    <a:bodyPr/>
                    <a:lstStyle/>
                    <a:p>
                      <a:r>
                        <a:rPr lang="en-AU" dirty="0" smtClean="0"/>
                        <a:t>LEU (Leucocytes)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White blood cells.</a:t>
                      </a:r>
                      <a:r>
                        <a:rPr lang="en-AU" baseline="0" dirty="0" smtClean="0"/>
                        <a:t> P</a:t>
                      </a:r>
                      <a:r>
                        <a:rPr lang="en-AU" dirty="0" smtClean="0"/>
                        <a:t>ositive can indicate infection</a:t>
                      </a:r>
                      <a:endParaRPr lang="en-AU" dirty="0"/>
                    </a:p>
                  </a:txBody>
                  <a:tcPr/>
                </a:tc>
              </a:tr>
              <a:tr h="474123">
                <a:tc>
                  <a:txBody>
                    <a:bodyPr/>
                    <a:lstStyle/>
                    <a:p>
                      <a:r>
                        <a:rPr lang="en-AU" dirty="0" smtClean="0"/>
                        <a:t>NIT (Nitrites)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Not normally present in urine. Positive can indicate infection</a:t>
                      </a:r>
                      <a:endParaRPr lang="en-AU" dirty="0"/>
                    </a:p>
                  </a:txBody>
                  <a:tcPr/>
                </a:tc>
              </a:tr>
              <a:tr h="679960">
                <a:tc>
                  <a:txBody>
                    <a:bodyPr/>
                    <a:lstStyle/>
                    <a:p>
                      <a:r>
                        <a:rPr lang="en-AU" dirty="0" smtClean="0"/>
                        <a:t>URO (Urobilinogen)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 Usually present in small amounts in urine. Strong positive can indicate red</a:t>
                      </a:r>
                      <a:r>
                        <a:rPr lang="en-AU" baseline="0" dirty="0" smtClean="0"/>
                        <a:t> blood cell breakdown</a:t>
                      </a:r>
                      <a:endParaRPr lang="en-AU" dirty="0"/>
                    </a:p>
                  </a:txBody>
                  <a:tcPr/>
                </a:tc>
              </a:tr>
              <a:tr h="474123">
                <a:tc>
                  <a:txBody>
                    <a:bodyPr/>
                    <a:lstStyle/>
                    <a:p>
                      <a:r>
                        <a:rPr lang="en-AU" dirty="0" smtClean="0"/>
                        <a:t>PRO (Protein)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Positive can indicate kidney pathology, </a:t>
                      </a:r>
                      <a:r>
                        <a:rPr lang="en-AU" dirty="0" err="1" smtClean="0"/>
                        <a:t>eg</a:t>
                      </a:r>
                      <a:r>
                        <a:rPr lang="en-AU" dirty="0" smtClean="0"/>
                        <a:t> renal failure</a:t>
                      </a:r>
                      <a:endParaRPr lang="en-AU" dirty="0"/>
                    </a:p>
                  </a:txBody>
                  <a:tcPr/>
                </a:tc>
              </a:tr>
              <a:tr h="679960">
                <a:tc>
                  <a:txBody>
                    <a:bodyPr/>
                    <a:lstStyle/>
                    <a:p>
                      <a:r>
                        <a:rPr lang="en-AU" dirty="0" smtClean="0"/>
                        <a:t>pH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Macropods eating grass or Lucerne have a strongly alkaline urine (High</a:t>
                      </a:r>
                      <a:r>
                        <a:rPr lang="en-AU" baseline="0" dirty="0" smtClean="0"/>
                        <a:t> pH 8.0 – 8.5). Joeys on formula have a lower pH urine</a:t>
                      </a:r>
                      <a:endParaRPr lang="en-AU" dirty="0"/>
                    </a:p>
                  </a:txBody>
                  <a:tcPr/>
                </a:tc>
              </a:tr>
              <a:tr h="474123">
                <a:tc>
                  <a:txBody>
                    <a:bodyPr/>
                    <a:lstStyle/>
                    <a:p>
                      <a:r>
                        <a:rPr lang="en-AU" dirty="0" smtClean="0"/>
                        <a:t>BLO (Blood)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Positive can indicate infection, renal failure or </a:t>
                      </a:r>
                      <a:r>
                        <a:rPr lang="en-AU" dirty="0" err="1" smtClean="0"/>
                        <a:t>myoglobinuria</a:t>
                      </a:r>
                      <a:endParaRPr lang="en-AU" dirty="0"/>
                    </a:p>
                  </a:txBody>
                  <a:tcPr/>
                </a:tc>
              </a:tr>
              <a:tr h="679960">
                <a:tc>
                  <a:txBody>
                    <a:bodyPr/>
                    <a:lstStyle/>
                    <a:p>
                      <a:r>
                        <a:rPr lang="en-AU" dirty="0" smtClean="0"/>
                        <a:t>SG (Specific gravity)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High</a:t>
                      </a:r>
                      <a:r>
                        <a:rPr lang="en-AU" baseline="0" dirty="0" smtClean="0"/>
                        <a:t> SG (1.030) can indicate dehydration. Normal SG (1.010 – 1.020). Low SG (1.000) can indicate renal failure</a:t>
                      </a:r>
                      <a:endParaRPr lang="en-AU" dirty="0"/>
                    </a:p>
                  </a:txBody>
                  <a:tcPr/>
                </a:tc>
              </a:tr>
              <a:tr h="679960">
                <a:tc>
                  <a:txBody>
                    <a:bodyPr/>
                    <a:lstStyle/>
                    <a:p>
                      <a:r>
                        <a:rPr lang="en-AU" dirty="0" smtClean="0"/>
                        <a:t>KET (Ketones)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Ketones are a product of fat breakdown, </a:t>
                      </a:r>
                      <a:r>
                        <a:rPr lang="en-AU" dirty="0" err="1" smtClean="0"/>
                        <a:t>eg</a:t>
                      </a:r>
                      <a:r>
                        <a:rPr lang="en-AU" dirty="0" smtClean="0"/>
                        <a:t>. Low carbohydrate diet or starvation. Also seen in poorly controlled diabetes</a:t>
                      </a:r>
                      <a:endParaRPr lang="en-AU" dirty="0"/>
                    </a:p>
                  </a:txBody>
                  <a:tcPr/>
                </a:tc>
              </a:tr>
              <a:tr h="474123">
                <a:tc>
                  <a:txBody>
                    <a:bodyPr/>
                    <a:lstStyle/>
                    <a:p>
                      <a:r>
                        <a:rPr lang="en-AU" dirty="0" smtClean="0"/>
                        <a:t>BIL (Bilirubin)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Positive can indicate liver damage or hepatic duct blockage</a:t>
                      </a:r>
                      <a:endParaRPr lang="en-AU" dirty="0"/>
                    </a:p>
                  </a:txBody>
                  <a:tcPr/>
                </a:tc>
              </a:tr>
              <a:tr h="474123">
                <a:tc>
                  <a:txBody>
                    <a:bodyPr/>
                    <a:lstStyle/>
                    <a:p>
                      <a:r>
                        <a:rPr lang="en-AU" dirty="0" smtClean="0"/>
                        <a:t>GLU (Glucose)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Positive can indicate diabetes, steroid treatment or glucose in fluids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62527" y="-58522"/>
            <a:ext cx="5893613" cy="667512"/>
          </a:xfrm>
        </p:spPr>
        <p:txBody>
          <a:bodyPr>
            <a:normAutofit/>
          </a:bodyPr>
          <a:lstStyle/>
          <a:p>
            <a:r>
              <a:rPr lang="en-AU" sz="3600" b="1" dirty="0" smtClean="0">
                <a:solidFill>
                  <a:schemeClr val="accent1">
                    <a:lumMod val="50000"/>
                  </a:schemeClr>
                </a:solidFill>
              </a:rPr>
              <a:t>Urinalysis – </a:t>
            </a:r>
            <a:r>
              <a:rPr lang="en-AU" sz="3600" b="1" dirty="0" err="1" smtClean="0">
                <a:solidFill>
                  <a:schemeClr val="accent1">
                    <a:lumMod val="50000"/>
                  </a:schemeClr>
                </a:solidFill>
              </a:rPr>
              <a:t>Multistix</a:t>
            </a:r>
            <a:r>
              <a:rPr lang="en-AU" sz="3600" b="1" dirty="0" smtClean="0">
                <a:solidFill>
                  <a:schemeClr val="accent1">
                    <a:lumMod val="50000"/>
                  </a:schemeClr>
                </a:solidFill>
              </a:rPr>
              <a:t> 10 SG</a:t>
            </a:r>
            <a:endParaRPr lang="en-A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97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2608"/>
            <a:ext cx="2343912" cy="27553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4844" y="1217522"/>
            <a:ext cx="6347155" cy="35702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82036" y="146305"/>
            <a:ext cx="4981651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AU" sz="3600" b="1" dirty="0" err="1" smtClean="0">
                <a:solidFill>
                  <a:schemeClr val="accent1">
                    <a:lumMod val="75000"/>
                  </a:schemeClr>
                </a:solidFill>
              </a:rPr>
              <a:t>Crystalluria</a:t>
            </a:r>
            <a:r>
              <a:rPr lang="en-AU" sz="3600" b="1" dirty="0" smtClean="0">
                <a:solidFill>
                  <a:schemeClr val="accent1">
                    <a:lumMod val="75000"/>
                  </a:schemeClr>
                </a:solidFill>
              </a:rPr>
              <a:t> - causes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8249" y="1397203"/>
            <a:ext cx="5544921" cy="295465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Underlying problem is dehydration –</a:t>
            </a:r>
          </a:p>
          <a:p>
            <a:r>
              <a:rPr lang="en-AU" sz="2400" dirty="0" smtClean="0"/>
              <a:t>     diarrhoea, overheating, inadequate       water in their diet</a:t>
            </a:r>
          </a:p>
          <a:p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Often affects joeys commencing on solids. Grass and Lucerne result in a more alkaline urine. </a:t>
            </a:r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56005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8964"/>
            <a:ext cx="1802587" cy="21190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3201" y="-73890"/>
            <a:ext cx="11988800" cy="717119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latin typeface="+mj-lt"/>
              </a:rPr>
              <a:t>				</a:t>
            </a:r>
            <a:r>
              <a:rPr lang="en-AU" sz="3200" b="1" dirty="0" smtClean="0">
                <a:latin typeface="+mj-lt"/>
              </a:rPr>
              <a:t>Thank you</a:t>
            </a:r>
          </a:p>
          <a:p>
            <a:endParaRPr lang="en-AU" sz="3200" b="1" dirty="0" smtClean="0">
              <a:latin typeface="+mj-lt"/>
            </a:endParaRPr>
          </a:p>
          <a:p>
            <a:r>
              <a:rPr lang="en-AU" sz="2400" b="1" dirty="0" smtClean="0">
                <a:latin typeface="+mj-lt"/>
              </a:rPr>
              <a:t>Thank you to all those who attended the course. It was designed to give a basic understanding of the complex biochemical processes which result in the symptoms which we observe in myopathy, as well as current information on other common and significant macropod problems.</a:t>
            </a:r>
          </a:p>
          <a:p>
            <a:endParaRPr lang="en-AU" sz="2400" b="1" dirty="0">
              <a:latin typeface="+mj-lt"/>
            </a:endParaRPr>
          </a:p>
          <a:p>
            <a:r>
              <a:rPr lang="en-AU" sz="2400" b="1" dirty="0" smtClean="0">
                <a:latin typeface="+mj-lt"/>
              </a:rPr>
              <a:t>I hope carers will find the information useful in caring for wildlife in distress.</a:t>
            </a:r>
          </a:p>
          <a:p>
            <a:endParaRPr lang="en-AU" sz="2400" b="1" dirty="0">
              <a:latin typeface="+mj-lt"/>
            </a:endParaRPr>
          </a:p>
          <a:p>
            <a:r>
              <a:rPr lang="en-AU" sz="2400" b="1" dirty="0" smtClean="0">
                <a:latin typeface="+mj-lt"/>
              </a:rPr>
              <a:t>The knowledge that wildlife carers accumulate can also assist the ongoing presence of macropod species for future generations to enjoy.</a:t>
            </a:r>
          </a:p>
          <a:p>
            <a:r>
              <a:rPr lang="en-AU" sz="2400" b="1" dirty="0">
                <a:latin typeface="+mj-lt"/>
              </a:rPr>
              <a:t>	</a:t>
            </a:r>
            <a:endParaRPr lang="en-AU" sz="2400" b="1" dirty="0" smtClean="0">
              <a:latin typeface="+mj-lt"/>
            </a:endParaRPr>
          </a:p>
          <a:p>
            <a:r>
              <a:rPr lang="en-AU" sz="2400" b="1" dirty="0">
                <a:latin typeface="+mj-lt"/>
              </a:rPr>
              <a:t>	</a:t>
            </a:r>
            <a:r>
              <a:rPr lang="en-AU" sz="2400" b="1" dirty="0" smtClean="0">
                <a:latin typeface="+mj-lt"/>
              </a:rPr>
              <a:t>	</a:t>
            </a:r>
            <a:r>
              <a:rPr lang="en-AU" sz="2400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Today’s abundant species is tomorrow’s endangered species.</a:t>
            </a:r>
          </a:p>
          <a:p>
            <a:endParaRPr lang="en-AU" sz="2400" b="1" dirty="0">
              <a:latin typeface="+mj-lt"/>
            </a:endParaRPr>
          </a:p>
          <a:p>
            <a:r>
              <a:rPr lang="en-AU" sz="2400" b="1" dirty="0" smtClean="0">
                <a:latin typeface="+mj-lt"/>
              </a:rPr>
              <a:t>		Keep up the good work and enjoy being a macropod carer.</a:t>
            </a:r>
          </a:p>
          <a:p>
            <a:endParaRPr lang="en-AU" sz="2400" b="1" dirty="0">
              <a:latin typeface="+mj-lt"/>
            </a:endParaRPr>
          </a:p>
          <a:p>
            <a:r>
              <a:rPr lang="en-AU" sz="2400" b="1" dirty="0" smtClean="0">
                <a:latin typeface="+mj-lt"/>
              </a:rPr>
              <a:t>		Rosemary (February 2016)</a:t>
            </a:r>
          </a:p>
          <a:p>
            <a:endParaRPr lang="en-AU" dirty="0"/>
          </a:p>
          <a:p>
            <a:endParaRPr lang="en-AU" dirty="0" err="1" smtClean="0"/>
          </a:p>
        </p:txBody>
      </p:sp>
    </p:spTree>
    <p:extLst>
      <p:ext uri="{BB962C8B-B14F-4D97-AF65-F5344CB8AC3E}">
        <p14:creationId xmlns:p14="http://schemas.microsoft.com/office/powerpoint/2010/main" val="13090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02608"/>
            <a:ext cx="2343912" cy="27553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69818" y="672998"/>
            <a:ext cx="4579315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b="1" dirty="0" err="1" smtClean="0">
                <a:solidFill>
                  <a:schemeClr val="accent1">
                    <a:lumMod val="75000"/>
                  </a:schemeClr>
                </a:solidFill>
              </a:rPr>
              <a:t>Crystalluria</a:t>
            </a:r>
            <a:r>
              <a:rPr lang="en-AU" sz="3200" b="1" dirty="0" smtClean="0">
                <a:solidFill>
                  <a:schemeClr val="accent1">
                    <a:lumMod val="75000"/>
                  </a:schemeClr>
                </a:solidFill>
              </a:rPr>
              <a:t> - signs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2778" y="1178578"/>
            <a:ext cx="10340645" cy="372409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F</a:t>
            </a:r>
            <a:r>
              <a:rPr lang="en-AU" sz="2400" dirty="0" smtClean="0"/>
              <a:t>irst sign – often joey scratches at cloaca. With observation - straining  to pass and dribbling of urine noted</a:t>
            </a:r>
          </a:p>
          <a:p>
            <a:endParaRPr lang="en-AU" sz="1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Urine analysis usually shows alkaline (high pH) urine. Can also be blood and leucocytes</a:t>
            </a:r>
          </a:p>
          <a:p>
            <a:endParaRPr lang="en-AU" sz="1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b="1" dirty="0" smtClean="0">
                <a:solidFill>
                  <a:schemeClr val="accent1">
                    <a:lumMod val="75000"/>
                  </a:schemeClr>
                </a:solidFill>
              </a:rPr>
              <a:t>Need to treat quickly to prevent complete blockage </a:t>
            </a:r>
          </a:p>
          <a:p>
            <a:r>
              <a:rPr lang="en-A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AU" sz="2400" b="1" dirty="0" smtClean="0">
                <a:solidFill>
                  <a:schemeClr val="accent1">
                    <a:lumMod val="75000"/>
                  </a:schemeClr>
                </a:solidFill>
              </a:rPr>
              <a:t>   of the urethra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Crystals can cause severe inflammation</a:t>
            </a:r>
          </a:p>
          <a:p>
            <a:pPr lvl="4"/>
            <a:r>
              <a:rPr lang="en-AU" sz="2400" dirty="0"/>
              <a:t> </a:t>
            </a:r>
            <a:r>
              <a:rPr lang="en-AU" sz="2400" dirty="0" smtClean="0"/>
              <a:t>   in the urethra and the penis can become </a:t>
            </a:r>
          </a:p>
          <a:p>
            <a:pPr lvl="4"/>
            <a:r>
              <a:rPr lang="en-AU" sz="2400" dirty="0" smtClean="0"/>
              <a:t>    red, tender and </a:t>
            </a:r>
            <a:r>
              <a:rPr lang="en-AU" sz="2400" dirty="0"/>
              <a:t>s</a:t>
            </a:r>
            <a:r>
              <a:rPr lang="en-AU" sz="2400" dirty="0" smtClean="0"/>
              <a:t>wollen.</a:t>
            </a:r>
          </a:p>
        </p:txBody>
      </p:sp>
    </p:spTree>
    <p:extLst>
      <p:ext uri="{BB962C8B-B14F-4D97-AF65-F5344CB8AC3E}">
        <p14:creationId xmlns:p14="http://schemas.microsoft.com/office/powerpoint/2010/main" val="48146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23979"/>
            <a:ext cx="1985467" cy="23340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35731" y="570586"/>
            <a:ext cx="5713171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AU" sz="3600" b="1" dirty="0" err="1" smtClean="0">
                <a:solidFill>
                  <a:schemeClr val="accent1">
                    <a:lumMod val="75000"/>
                  </a:schemeClr>
                </a:solidFill>
              </a:rPr>
              <a:t>Crystalluria</a:t>
            </a:r>
            <a:r>
              <a:rPr lang="en-AU" sz="3600" b="1" dirty="0" smtClean="0">
                <a:solidFill>
                  <a:schemeClr val="accent1">
                    <a:lumMod val="75000"/>
                  </a:schemeClr>
                </a:solidFill>
              </a:rPr>
              <a:t> treatment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4943" y="1331366"/>
            <a:ext cx="10797236" cy="498598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 Fluids – oral or sub-cutaneous</a:t>
            </a:r>
          </a:p>
          <a:p>
            <a:endParaRPr lang="en-AU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Acidify urine – to dissolve crystals. Vitamin C – ascorbic acid 100mg oral 4 X daily. IM more effective but invasive – ascorbic acid (500mg/ ml) 0.5 – 1.0ml IM twice daily. Check pH of urine – need to get pH below 7 (5-6 better) </a:t>
            </a:r>
          </a:p>
          <a:p>
            <a:endParaRPr lang="en-AU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Ilium </a:t>
            </a:r>
            <a:r>
              <a:rPr lang="en-AU" sz="2400" dirty="0" err="1" smtClean="0"/>
              <a:t>Neocort</a:t>
            </a:r>
            <a:r>
              <a:rPr lang="en-AU" sz="2400" dirty="0" smtClean="0"/>
              <a:t> (lignocaine, neomycin, hydrocortisone) to penis. </a:t>
            </a:r>
            <a:r>
              <a:rPr lang="en-AU" sz="2400" dirty="0"/>
              <a:t>H</a:t>
            </a:r>
            <a:r>
              <a:rPr lang="en-AU" sz="2400" dirty="0" smtClean="0"/>
              <a:t>aemorrhoid cream (non-prescription) OK (</a:t>
            </a:r>
            <a:r>
              <a:rPr lang="en-AU" sz="2400" dirty="0" err="1" smtClean="0"/>
              <a:t>eg</a:t>
            </a:r>
            <a:r>
              <a:rPr lang="en-AU" sz="2400" dirty="0" smtClean="0"/>
              <a:t>. </a:t>
            </a:r>
            <a:r>
              <a:rPr lang="en-AU" sz="2400" dirty="0" err="1" smtClean="0"/>
              <a:t>Proctosedyl</a:t>
            </a:r>
            <a:r>
              <a:rPr lang="en-AU" sz="2400" dirty="0" smtClean="0"/>
              <a:t> ointment). To expose penis apply gentle pressure to base of cloaca</a:t>
            </a:r>
          </a:p>
          <a:p>
            <a:endParaRPr lang="en-AU" sz="1000" dirty="0" smtClean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AU" sz="2400" dirty="0" err="1" smtClean="0"/>
              <a:t>Buscopan</a:t>
            </a:r>
            <a:r>
              <a:rPr lang="en-AU" sz="2400" dirty="0" smtClean="0"/>
              <a:t> (Hyoscine </a:t>
            </a:r>
            <a:r>
              <a:rPr lang="en-AU" sz="2400" dirty="0" err="1" smtClean="0"/>
              <a:t>butylbromide</a:t>
            </a:r>
            <a:r>
              <a:rPr lang="en-AU" sz="2400" dirty="0" smtClean="0"/>
              <a:t>). Oral - crush 1 tablet, suspend in 3ml boiled water. Use 0.1ml/ kg 4 times daily. SC – </a:t>
            </a:r>
            <a:r>
              <a:rPr lang="en-AU" sz="2400" dirty="0" err="1" smtClean="0"/>
              <a:t>Buscopan</a:t>
            </a:r>
            <a:r>
              <a:rPr lang="en-AU" sz="2400" dirty="0" smtClean="0"/>
              <a:t> or </a:t>
            </a:r>
            <a:r>
              <a:rPr lang="en-AU" sz="2400" dirty="0" err="1" smtClean="0"/>
              <a:t>Spasmogesic</a:t>
            </a:r>
            <a:r>
              <a:rPr lang="en-AU" sz="2400" dirty="0" smtClean="0"/>
              <a:t> 0.1ml/ kg twice daily.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 smtClean="0"/>
          </a:p>
        </p:txBody>
      </p:sp>
    </p:spTree>
    <p:extLst>
      <p:ext uri="{BB962C8B-B14F-4D97-AF65-F5344CB8AC3E}">
        <p14:creationId xmlns:p14="http://schemas.microsoft.com/office/powerpoint/2010/main" val="66369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23979"/>
            <a:ext cx="1985467" cy="23340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35731" y="570586"/>
            <a:ext cx="6437376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AU" sz="3600" b="1" dirty="0" err="1" smtClean="0">
                <a:solidFill>
                  <a:schemeClr val="accent1">
                    <a:lumMod val="75000"/>
                  </a:schemeClr>
                </a:solidFill>
              </a:rPr>
              <a:t>Crystalluria</a:t>
            </a:r>
            <a:r>
              <a:rPr lang="en-AU" sz="3600" b="1" dirty="0" smtClean="0">
                <a:solidFill>
                  <a:schemeClr val="accent1">
                    <a:lumMod val="75000"/>
                  </a:schemeClr>
                </a:solidFill>
              </a:rPr>
              <a:t> treatment </a:t>
            </a:r>
            <a:r>
              <a:rPr lang="en-AU" sz="3600" b="1" dirty="0" err="1" smtClean="0">
                <a:solidFill>
                  <a:schemeClr val="accent1">
                    <a:lumMod val="75000"/>
                  </a:schemeClr>
                </a:solidFill>
              </a:rPr>
              <a:t>Cont</a:t>
            </a:r>
            <a:endParaRPr lang="en-AU" sz="36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4943" y="1331366"/>
            <a:ext cx="10797236" cy="33547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Diazepam 0.05ml/kg (0.25mg/kg) SC.  Oral – crush ½ tablet and suspend in 3ml boiled water. Use 0.3ml/kg three times daily if needed</a:t>
            </a:r>
          </a:p>
          <a:p>
            <a:endParaRPr lang="en-AU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err="1" smtClean="0"/>
              <a:t>Tamsulosin</a:t>
            </a:r>
            <a:r>
              <a:rPr lang="en-AU" sz="2400" dirty="0" smtClean="0"/>
              <a:t>  (</a:t>
            </a:r>
            <a:r>
              <a:rPr lang="en-AU" sz="2400" dirty="0" err="1" smtClean="0"/>
              <a:t>Flomaxtra</a:t>
            </a:r>
            <a:r>
              <a:rPr lang="en-AU" sz="2400" dirty="0" smtClean="0"/>
              <a:t>) relaxes smooth muscle in urethra allowing crystals to pass. Crush ¼ tablet and add 15ml boiled water. Use 0.1ml/kg oral single dose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Antibiotic – </a:t>
            </a:r>
            <a:r>
              <a:rPr lang="en-AU" sz="2400" dirty="0" err="1" smtClean="0"/>
              <a:t>Betamox</a:t>
            </a:r>
            <a:r>
              <a:rPr lang="en-AU" sz="2400" dirty="0" smtClean="0"/>
              <a:t> LA 0.1 – 0.3ml/ kg SC</a:t>
            </a:r>
          </a:p>
          <a:p>
            <a:endParaRPr lang="en-AU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Emergency treatment – suprapubic tap (removal of urine via abdomen using small gauge 23G needle and great care – veterinary procedure).</a:t>
            </a:r>
          </a:p>
        </p:txBody>
      </p:sp>
    </p:spTree>
    <p:extLst>
      <p:ext uri="{BB962C8B-B14F-4D97-AF65-F5344CB8AC3E}">
        <p14:creationId xmlns:p14="http://schemas.microsoft.com/office/powerpoint/2010/main" val="242191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23979"/>
            <a:ext cx="1985467" cy="23340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1562" y="1455725"/>
            <a:ext cx="9648748" cy="33547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2400" b="1" dirty="0" smtClean="0"/>
              <a:t>Joey can appear uncomfortable when passing urine, pass urine frequently, dribble urine and wet its bag</a:t>
            </a:r>
          </a:p>
          <a:p>
            <a:endParaRPr lang="en-AU" sz="1000" b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2400" b="1" dirty="0" smtClean="0"/>
              <a:t>Urinalysis can show leucocytes, blood, protein</a:t>
            </a:r>
          </a:p>
          <a:p>
            <a:endParaRPr lang="en-AU" sz="1000" b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2400" b="1" dirty="0" smtClean="0"/>
              <a:t>Treat with increased fluid intake and antibiotics Gentamicin best but animal needs to be hydrated and IV access required. Can also use </a:t>
            </a:r>
            <a:r>
              <a:rPr lang="en-AU" sz="2400" b="1" dirty="0" err="1" smtClean="0"/>
              <a:t>Trivetrin</a:t>
            </a:r>
            <a:r>
              <a:rPr lang="en-AU" sz="2400" b="1" dirty="0" smtClean="0"/>
              <a:t>, </a:t>
            </a:r>
            <a:r>
              <a:rPr lang="en-AU" sz="2400" b="1" dirty="0" err="1" smtClean="0"/>
              <a:t>Baytril</a:t>
            </a:r>
            <a:r>
              <a:rPr lang="en-AU" sz="2400" b="1" dirty="0" smtClean="0"/>
              <a:t> or </a:t>
            </a:r>
            <a:r>
              <a:rPr lang="en-AU" sz="2400" b="1" dirty="0" err="1" smtClean="0"/>
              <a:t>Betamox</a:t>
            </a:r>
            <a:r>
              <a:rPr lang="en-AU" sz="2400" b="1" dirty="0" smtClean="0"/>
              <a:t> SC or IM.</a:t>
            </a:r>
          </a:p>
          <a:p>
            <a:endParaRPr lang="en-AU" sz="2400" b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AU" sz="24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253082" y="592533"/>
            <a:ext cx="7022592" cy="101566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		</a:t>
            </a:r>
            <a:r>
              <a:rPr lang="en-AU" sz="3600" b="1" dirty="0" smtClean="0">
                <a:solidFill>
                  <a:schemeClr val="accent2">
                    <a:lumMod val="50000"/>
                  </a:schemeClr>
                </a:solidFill>
              </a:rPr>
              <a:t>Urinary tract infection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 smtClean="0"/>
          </a:p>
        </p:txBody>
      </p:sp>
    </p:spTree>
    <p:extLst>
      <p:ext uri="{BB962C8B-B14F-4D97-AF65-F5344CB8AC3E}">
        <p14:creationId xmlns:p14="http://schemas.microsoft.com/office/powerpoint/2010/main" val="373180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23979"/>
            <a:ext cx="1985467" cy="23340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8179" y="1400546"/>
            <a:ext cx="10499835" cy="461664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AU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1" dirty="0" smtClean="0"/>
              <a:t>Myopathy. </a:t>
            </a:r>
            <a:r>
              <a:rPr lang="en-AU" sz="2400" b="1" dirty="0" err="1" smtClean="0"/>
              <a:t>Myoglobinuria</a:t>
            </a:r>
            <a:r>
              <a:rPr lang="en-AU" sz="2400" b="1" dirty="0" smtClean="0"/>
              <a:t> (positive for blood), acid pH</a:t>
            </a:r>
          </a:p>
          <a:p>
            <a:endParaRPr lang="en-AU" sz="1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1" dirty="0" smtClean="0"/>
              <a:t>Renal failure. Urinalysis can show blood, protein and low SG (1.000). Always do urinalysis in joeys showing failure to thrive</a:t>
            </a:r>
          </a:p>
          <a:p>
            <a:endParaRPr lang="en-AU" sz="1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1" dirty="0"/>
              <a:t> </a:t>
            </a:r>
            <a:r>
              <a:rPr lang="en-AU" sz="2400" b="1" dirty="0" smtClean="0"/>
              <a:t>Snake bite</a:t>
            </a:r>
            <a:r>
              <a:rPr lang="en-AU" sz="2400" b="1" dirty="0"/>
              <a:t>.</a:t>
            </a:r>
            <a:r>
              <a:rPr lang="en-AU" sz="2400" b="1" dirty="0" smtClean="0"/>
              <a:t> Rhabdomyolysis results in </a:t>
            </a:r>
            <a:r>
              <a:rPr lang="en-AU" sz="2400" b="1" dirty="0" err="1" smtClean="0"/>
              <a:t>myoglobinuria</a:t>
            </a:r>
            <a:r>
              <a:rPr lang="en-AU" sz="2400" b="1" dirty="0" smtClean="0"/>
              <a:t> (positive for blood)</a:t>
            </a:r>
          </a:p>
          <a:p>
            <a:endParaRPr lang="en-AU" sz="1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1" dirty="0" smtClean="0"/>
              <a:t>Trauma. MVA can result in blood in urine. Can be microscopic haematuria (positive for blood on urinalysis) or macroscopic haematuria (seen on visual examination).</a:t>
            </a:r>
          </a:p>
          <a:p>
            <a:endParaRPr lang="en-AU" sz="2400" b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AU" sz="24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198179" y="592533"/>
            <a:ext cx="9601200" cy="101566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		</a:t>
            </a:r>
            <a:r>
              <a:rPr lang="en-AU" sz="3600" b="1" dirty="0" smtClean="0">
                <a:solidFill>
                  <a:schemeClr val="accent2">
                    <a:lumMod val="50000"/>
                  </a:schemeClr>
                </a:solidFill>
              </a:rPr>
              <a:t>Abnormal Urinalysis: Other causes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 smtClean="0"/>
          </a:p>
        </p:txBody>
      </p:sp>
    </p:spTree>
    <p:extLst>
      <p:ext uri="{BB962C8B-B14F-4D97-AF65-F5344CB8AC3E}">
        <p14:creationId xmlns:p14="http://schemas.microsoft.com/office/powerpoint/2010/main" val="351411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11200" y="3226308"/>
            <a:ext cx="10472928" cy="17526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99539" y="709574"/>
            <a:ext cx="7460693" cy="804672"/>
          </a:xfrm>
        </p:spPr>
        <p:txBody>
          <a:bodyPr>
            <a:normAutofit/>
          </a:bodyPr>
          <a:lstStyle/>
          <a:p>
            <a:r>
              <a:rPr lang="en-AU" sz="4800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</a:rPr>
              <a:t>Mouth &amp; Jaw </a:t>
            </a:r>
            <a:r>
              <a:rPr lang="en-AU" sz="4800" dirty="0" smtClean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</a:rPr>
              <a:t>Problems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02608"/>
            <a:ext cx="2343912" cy="27553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45690" y="1824077"/>
            <a:ext cx="5581498" cy="415498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smtClean="0"/>
              <a:t> </a:t>
            </a:r>
            <a:endParaRPr lang="en-AU" sz="2800" b="1" dirty="0" smtClean="0">
              <a:latin typeface="Century" panose="020406040505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b="1" dirty="0" smtClean="0">
                <a:latin typeface="Century" panose="02040604050505020304" pitchFamily="18" charset="0"/>
              </a:rPr>
              <a:t>Malocclusion</a:t>
            </a:r>
          </a:p>
          <a:p>
            <a:endParaRPr lang="en-AU" sz="1000" b="1" dirty="0" smtClean="0">
              <a:latin typeface="Century" panose="020406040505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b="1" dirty="0" smtClean="0">
                <a:latin typeface="Century" panose="02040604050505020304" pitchFamily="18" charset="0"/>
              </a:rPr>
              <a:t>Tooth problems</a:t>
            </a:r>
          </a:p>
          <a:p>
            <a:endParaRPr lang="en-AU" sz="1000" b="1" dirty="0" smtClean="0">
              <a:latin typeface="Century" panose="020406040505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b="1" dirty="0" smtClean="0">
                <a:latin typeface="Century" panose="02040604050505020304" pitchFamily="18" charset="0"/>
              </a:rPr>
              <a:t>Mouth infection</a:t>
            </a:r>
          </a:p>
          <a:p>
            <a:endParaRPr lang="en-AU" sz="1000" b="1" dirty="0" smtClean="0">
              <a:latin typeface="Century" panose="020406040505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b="1" dirty="0" smtClean="0">
                <a:latin typeface="Century" panose="02040604050505020304" pitchFamily="18" charset="0"/>
              </a:rPr>
              <a:t>Lumpy jaw</a:t>
            </a:r>
          </a:p>
          <a:p>
            <a:endParaRPr lang="en-AU" sz="1000" b="1" dirty="0" smtClean="0">
              <a:latin typeface="Century" panose="020406040505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b="1" dirty="0" smtClean="0">
                <a:latin typeface="Century" panose="02040604050505020304" pitchFamily="18" charset="0"/>
              </a:rPr>
              <a:t>Trauma</a:t>
            </a:r>
          </a:p>
          <a:p>
            <a:endParaRPr lang="en-AU" sz="1000" b="1" dirty="0" smtClean="0">
              <a:latin typeface="Century" panose="020406040505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b="1" dirty="0" smtClean="0">
                <a:latin typeface="Century" panose="02040604050505020304" pitchFamily="18" charset="0"/>
              </a:rPr>
              <a:t>Deformity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b="1" dirty="0" smtClean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85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1200" y="1250900"/>
            <a:ext cx="6192107" cy="361066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-115214"/>
            <a:ext cx="10972800" cy="1143000"/>
          </a:xfrm>
        </p:spPr>
        <p:txBody>
          <a:bodyPr>
            <a:normAutofit/>
          </a:bodyPr>
          <a:lstStyle/>
          <a:p>
            <a:r>
              <a:rPr lang="en-AU" sz="4800" b="1" dirty="0" smtClean="0">
                <a:solidFill>
                  <a:schemeClr val="accent1">
                    <a:lumMod val="50000"/>
                  </a:schemeClr>
                </a:solidFill>
              </a:rPr>
              <a:t>Macropod Skull &amp; Dentition</a:t>
            </a:r>
            <a:endParaRPr lang="en-A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019" y="5035518"/>
            <a:ext cx="6192106" cy="4001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AU" sz="2000" b="1" dirty="0" smtClean="0"/>
              <a:t>Macropod grazer (</a:t>
            </a:r>
            <a:r>
              <a:rPr lang="en-AU" sz="2000" b="1" dirty="0" err="1" smtClean="0"/>
              <a:t>eg</a:t>
            </a:r>
            <a:r>
              <a:rPr lang="en-AU" sz="2000" b="1" dirty="0" smtClean="0"/>
              <a:t> Eastern Grey Kangaroo)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13" y="1250900"/>
            <a:ext cx="5774530" cy="36106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527" y="5035518"/>
            <a:ext cx="5135271" cy="4001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AU" sz="2000" b="1" dirty="0" smtClean="0"/>
              <a:t>Macropod browser (</a:t>
            </a:r>
            <a:r>
              <a:rPr lang="en-AU" sz="2000" b="1" dirty="0" err="1" smtClean="0"/>
              <a:t>eg</a:t>
            </a:r>
            <a:r>
              <a:rPr lang="en-AU" sz="2000" b="1" dirty="0" smtClean="0"/>
              <a:t> Swamp Wallaby)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64608" y="5515661"/>
            <a:ext cx="3247949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err="1" smtClean="0"/>
              <a:t>Vogelnest</a:t>
            </a:r>
            <a:r>
              <a:rPr lang="en-AU" dirty="0" smtClean="0"/>
              <a:t> &amp; Woods, p.136</a:t>
            </a:r>
          </a:p>
        </p:txBody>
      </p:sp>
    </p:spTree>
    <p:extLst>
      <p:ext uri="{BB962C8B-B14F-4D97-AF65-F5344CB8AC3E}">
        <p14:creationId xmlns:p14="http://schemas.microsoft.com/office/powerpoint/2010/main" val="109879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9921" y="0"/>
            <a:ext cx="10972800" cy="1143000"/>
          </a:xfrm>
        </p:spPr>
        <p:txBody>
          <a:bodyPr/>
          <a:lstStyle/>
          <a:p>
            <a:r>
              <a:rPr lang="en-AU" dirty="0" smtClean="0"/>
              <a:t>				</a:t>
            </a:r>
            <a:r>
              <a:rPr lang="en-AU" sz="4000" b="1" dirty="0" smtClean="0"/>
              <a:t>Malocclusion - Spencer</a:t>
            </a:r>
            <a:endParaRPr lang="en-AU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583" y="571500"/>
            <a:ext cx="2908342" cy="31499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61999" y="1305881"/>
            <a:ext cx="7705953" cy="566308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Misalignment or incorrect relation between teeth of upper &amp; lower jaw as the jaws close </a:t>
            </a:r>
          </a:p>
          <a:p>
            <a:endParaRPr lang="en-AU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Seen in small joeys, especially if they suck part of the body </a:t>
            </a:r>
            <a:r>
              <a:rPr lang="en-AU" sz="2400" dirty="0" err="1" smtClean="0"/>
              <a:t>eg</a:t>
            </a:r>
            <a:r>
              <a:rPr lang="en-AU" sz="2400" dirty="0" smtClean="0"/>
              <a:t> toe, wrist</a:t>
            </a:r>
            <a:r>
              <a:rPr lang="en-AU" sz="2400" dirty="0"/>
              <a:t> </a:t>
            </a:r>
            <a:r>
              <a:rPr lang="en-AU" sz="2400" dirty="0" smtClean="0"/>
              <a:t>or tail causing their mouth to be held open for long periods</a:t>
            </a:r>
          </a:p>
          <a:p>
            <a:endParaRPr lang="en-AU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Normally joeys would be attached to the teat and sucking most of the time</a:t>
            </a:r>
          </a:p>
          <a:p>
            <a:endParaRPr lang="en-AU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Bandaging can discourage joeys from sucking body parts. Some joeys will accept teats as a dummy. Offer joeys grass with roots attached </a:t>
            </a:r>
          </a:p>
          <a:p>
            <a:endParaRPr lang="en-AU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Once joey starts eating hard food and stops sucking the body part malocclusion will normally resolve. Rarely do the teeth need to be filed.</a:t>
            </a:r>
          </a:p>
          <a:p>
            <a:endParaRPr lang="en-AU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09984" y="4049721"/>
            <a:ext cx="3961181" cy="294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10972800" cy="1143000"/>
          </a:xfrm>
        </p:spPr>
        <p:txBody>
          <a:bodyPr/>
          <a:lstStyle/>
          <a:p>
            <a:r>
              <a:rPr lang="en-AU" dirty="0" smtClean="0"/>
              <a:t>				</a:t>
            </a:r>
            <a:r>
              <a:rPr lang="en-AU" sz="4000" b="1" dirty="0" smtClean="0">
                <a:solidFill>
                  <a:schemeClr val="accent1">
                    <a:lumMod val="50000"/>
                  </a:schemeClr>
                </a:solidFill>
              </a:rPr>
              <a:t>Tooth Problems</a:t>
            </a:r>
            <a:endParaRPr lang="en-A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142999"/>
            <a:ext cx="6209894" cy="61093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Broken teeth. It is recommended that loose or severely broken teeth are removed because of the risk of infection at a later date </a:t>
            </a:r>
            <a:r>
              <a:rPr lang="en-AU" sz="2800" dirty="0" err="1" smtClean="0"/>
              <a:t>eg</a:t>
            </a:r>
            <a:r>
              <a:rPr lang="en-AU" sz="2800" dirty="0" smtClean="0"/>
              <a:t> after release</a:t>
            </a:r>
          </a:p>
          <a:p>
            <a:endParaRPr lang="en-AU" sz="9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Infected teeth (Mickey). Lump developed on face over one week. X-Ray showed a  dental abscess. Tooth extracted, pus drained and antibiotics given - </a:t>
            </a:r>
            <a:r>
              <a:rPr lang="en-AU" sz="2800" dirty="0" err="1"/>
              <a:t>O</a:t>
            </a:r>
            <a:r>
              <a:rPr lang="en-AU" sz="2800" dirty="0" err="1" smtClean="0"/>
              <a:t>xytetracycline</a:t>
            </a:r>
            <a:r>
              <a:rPr lang="en-AU" sz="2800" dirty="0" smtClean="0"/>
              <a:t>  IM for 1 month and </a:t>
            </a:r>
            <a:r>
              <a:rPr lang="en-AU" sz="2800" dirty="0"/>
              <a:t>M</a:t>
            </a:r>
            <a:r>
              <a:rPr lang="en-AU" sz="2800" dirty="0" smtClean="0"/>
              <a:t>etronidazole oral (60mg/kg) for 6 months.  No reoccurrence after I year. </a:t>
            </a:r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 err="1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620403" y="1725969"/>
            <a:ext cx="3974312" cy="2980734"/>
          </a:xfrm>
          <a:prstGeom prst="rect">
            <a:avLst/>
          </a:prstGeom>
        </p:spPr>
      </p:pic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632186" y="3475573"/>
            <a:ext cx="4068490" cy="2858072"/>
          </a:xfrm>
        </p:spPr>
      </p:pic>
      <p:sp>
        <p:nvSpPr>
          <p:cNvPr id="6" name="TextBox 5"/>
          <p:cNvSpPr txBox="1"/>
          <p:nvPr/>
        </p:nvSpPr>
        <p:spPr>
          <a:xfrm>
            <a:off x="7176211" y="6027725"/>
            <a:ext cx="1921715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smtClean="0"/>
              <a:t>Photos courtesy of Helen Stevens</a:t>
            </a:r>
          </a:p>
        </p:txBody>
      </p:sp>
    </p:spTree>
    <p:extLst>
      <p:ext uri="{BB962C8B-B14F-4D97-AF65-F5344CB8AC3E}">
        <p14:creationId xmlns:p14="http://schemas.microsoft.com/office/powerpoint/2010/main" val="402576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8688" y="3444950"/>
            <a:ext cx="4100623" cy="299076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0752" y="-20117"/>
            <a:ext cx="10338506" cy="1143000"/>
          </a:xfrm>
        </p:spPr>
        <p:txBody>
          <a:bodyPr>
            <a:normAutofit/>
          </a:bodyPr>
          <a:lstStyle/>
          <a:p>
            <a:r>
              <a:rPr lang="en-AU" sz="4000" dirty="0" smtClean="0"/>
              <a:t>		</a:t>
            </a:r>
            <a:r>
              <a:rPr lang="en-AU" sz="4000" b="1" dirty="0" smtClean="0">
                <a:solidFill>
                  <a:schemeClr val="accent2">
                    <a:lumMod val="50000"/>
                  </a:schemeClr>
                </a:solidFill>
              </a:rPr>
              <a:t>Mouth Infection </a:t>
            </a:r>
            <a:r>
              <a:rPr lang="en-AU" sz="4000" b="1" dirty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en-AU" sz="4000" b="1" dirty="0" smtClean="0">
                <a:solidFill>
                  <a:schemeClr val="accent2">
                    <a:lumMod val="50000"/>
                  </a:schemeClr>
                </a:solidFill>
              </a:rPr>
              <a:t> trauma - Marley</a:t>
            </a:r>
            <a:endParaRPr lang="en-A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52" y="2200348"/>
            <a:ext cx="3037935" cy="42353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926" y="6488668"/>
            <a:ext cx="270662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smtClean="0"/>
              <a:t>30 January 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65648" y="6535111"/>
            <a:ext cx="240670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smtClean="0"/>
              <a:t>5 February 2016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38623" y="1242393"/>
            <a:ext cx="8654903" cy="267765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Marley 30kg male. Given Gentamicin 2mg/kg IM single dose, Metronidazole 20mg/kg SC single dose, </a:t>
            </a:r>
            <a:r>
              <a:rPr lang="en-AU" sz="2800" dirty="0" err="1" smtClean="0"/>
              <a:t>Oxytetracycline</a:t>
            </a:r>
            <a:r>
              <a:rPr lang="en-AU" sz="2800" dirty="0" smtClean="0"/>
              <a:t> 1ml/ 10kg IM every three days for three doses, </a:t>
            </a:r>
            <a:r>
              <a:rPr lang="en-AU" sz="2800" dirty="0" err="1" smtClean="0"/>
              <a:t>Betamox</a:t>
            </a:r>
            <a:r>
              <a:rPr lang="en-AU" sz="2800" dirty="0" smtClean="0"/>
              <a:t> LA 0.3ml/ kg SC  second daily for 3 doses, </a:t>
            </a:r>
            <a:r>
              <a:rPr lang="en-AU" sz="2800" dirty="0" err="1" smtClean="0"/>
              <a:t>Metacam</a:t>
            </a:r>
            <a:r>
              <a:rPr lang="en-AU" sz="2800" dirty="0" smtClean="0"/>
              <a:t> 0.4 mg/ kg SC single dose . 						Rapid recovery seen.</a:t>
            </a:r>
          </a:p>
        </p:txBody>
      </p:sp>
    </p:spTree>
    <p:extLst>
      <p:ext uri="{BB962C8B-B14F-4D97-AF65-F5344CB8AC3E}">
        <p14:creationId xmlns:p14="http://schemas.microsoft.com/office/powerpoint/2010/main" val="182322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11200" y="-332089"/>
            <a:ext cx="10348571" cy="18288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Advanced Macropod Course 2016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93946"/>
            <a:ext cx="1925949" cy="22640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42739" y="1655675"/>
            <a:ext cx="3972154" cy="70788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AU" sz="4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Program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16506" y="2860243"/>
            <a:ext cx="8112556" cy="252376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endParaRPr lang="en-AU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2800" b="1" dirty="0">
                <a:latin typeface="Century" panose="02040604050505020304" pitchFamily="18" charset="0"/>
              </a:rPr>
              <a:t>9.00 – 10.30 </a:t>
            </a:r>
            <a:r>
              <a:rPr lang="en-AU" sz="2800" b="1" dirty="0" smtClean="0">
                <a:latin typeface="Century" panose="02040604050505020304" pitchFamily="18" charset="0"/>
              </a:rPr>
              <a:t>– Myopathy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2800" b="1" dirty="0" smtClean="0">
                <a:latin typeface="Century" panose="02040604050505020304" pitchFamily="18" charset="0"/>
              </a:rPr>
              <a:t>10.45 – 12.15 – Urology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2800" b="1" dirty="0" smtClean="0">
                <a:latin typeface="Century" panose="02040604050505020304" pitchFamily="18" charset="0"/>
              </a:rPr>
              <a:t>1.00  - 1.45 – Jaw problems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2800" b="1" dirty="0" smtClean="0">
                <a:latin typeface="Century" panose="02040604050505020304" pitchFamily="18" charset="0"/>
              </a:rPr>
              <a:t>1.45 – 2.15 – Kangaroo Herpes virus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2800" b="1" dirty="0" smtClean="0">
                <a:latin typeface="Century" panose="02040604050505020304" pitchFamily="18" charset="0"/>
              </a:rPr>
              <a:t>2.30 – Finish – Open forum/ discussion</a:t>
            </a:r>
            <a:endParaRPr lang="en-AU" sz="2800" b="1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668" y="1568776"/>
            <a:ext cx="7732985" cy="515532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1014" y="456469"/>
            <a:ext cx="9137033" cy="638398"/>
          </a:xfrm>
        </p:spPr>
        <p:txBody>
          <a:bodyPr>
            <a:normAutofit fontScale="90000"/>
          </a:bodyPr>
          <a:lstStyle/>
          <a:p>
            <a:r>
              <a:rPr lang="en-AU" sz="3600" b="1" dirty="0" smtClean="0"/>
              <a:t>Mouth infection - grass seed abscess - </a:t>
            </a:r>
            <a:r>
              <a:rPr lang="en-AU" sz="3600" b="1" dirty="0"/>
              <a:t>V</a:t>
            </a:r>
            <a:r>
              <a:rPr lang="en-AU" sz="3600" b="1" dirty="0" smtClean="0"/>
              <a:t>enus</a:t>
            </a:r>
            <a:endParaRPr lang="en-AU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0" y="1289365"/>
            <a:ext cx="4150760" cy="372409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 smtClean="0"/>
              <a:t>Venus 20kg female</a:t>
            </a:r>
          </a:p>
          <a:p>
            <a:endParaRPr lang="en-AU" sz="1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 smtClean="0"/>
              <a:t>Surgical debridement indicated a grass seed caused the problem</a:t>
            </a:r>
          </a:p>
          <a:p>
            <a:endParaRPr lang="en-AU" sz="1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 smtClean="0"/>
              <a:t>Given </a:t>
            </a:r>
            <a:r>
              <a:rPr lang="en-AU" sz="2400" dirty="0" err="1" smtClean="0"/>
              <a:t>Trivetrin</a:t>
            </a:r>
            <a:r>
              <a:rPr lang="en-AU" sz="2400" dirty="0" smtClean="0"/>
              <a:t> </a:t>
            </a:r>
            <a:endParaRPr lang="en-AU" sz="2400" dirty="0"/>
          </a:p>
          <a:p>
            <a:r>
              <a:rPr lang="en-AU" sz="2400" dirty="0" smtClean="0"/>
              <a:t> 1ml/ 5kg and </a:t>
            </a:r>
          </a:p>
          <a:p>
            <a:r>
              <a:rPr lang="en-AU" sz="2400" dirty="0"/>
              <a:t> </a:t>
            </a:r>
            <a:r>
              <a:rPr lang="en-AU" sz="2400" dirty="0" err="1" smtClean="0"/>
              <a:t>Noroclav</a:t>
            </a:r>
            <a:r>
              <a:rPr lang="en-AU" sz="2400" dirty="0" smtClean="0"/>
              <a:t> </a:t>
            </a:r>
          </a:p>
          <a:p>
            <a:r>
              <a:rPr lang="en-AU" sz="2400" dirty="0" smtClean="0"/>
              <a:t> 1ml/ 20kg SC daily</a:t>
            </a:r>
          </a:p>
          <a:p>
            <a:r>
              <a:rPr lang="en-AU" sz="2400" dirty="0" smtClean="0"/>
              <a:t> for 2 weeks.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8047" y="3154992"/>
            <a:ext cx="2157029" cy="356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29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34256"/>
            <a:ext cx="10972800" cy="634737"/>
          </a:xfrm>
        </p:spPr>
        <p:txBody>
          <a:bodyPr>
            <a:normAutofit fontScale="90000"/>
          </a:bodyPr>
          <a:lstStyle/>
          <a:p>
            <a:r>
              <a:rPr lang="en-AU" sz="4000" dirty="0" smtClean="0"/>
              <a:t>				</a:t>
            </a:r>
            <a:r>
              <a:rPr lang="en-AU" sz="4000" b="1" dirty="0" smtClean="0">
                <a:solidFill>
                  <a:schemeClr val="accent2">
                    <a:lumMod val="50000"/>
                  </a:schemeClr>
                </a:solidFill>
              </a:rPr>
              <a:t>Lumpy Jaw</a:t>
            </a:r>
            <a:endParaRPr lang="en-A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572308"/>
            <a:ext cx="10630328" cy="344709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 </a:t>
            </a:r>
            <a:r>
              <a:rPr lang="en-AU" sz="2800" dirty="0" smtClean="0"/>
              <a:t>Lumpy jaw is an infection of the bone of the jaw – osteomyelitis</a:t>
            </a:r>
          </a:p>
          <a:p>
            <a:endParaRPr lang="en-AU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 smtClean="0"/>
              <a:t>EG kangaroos particularly prone</a:t>
            </a:r>
          </a:p>
          <a:p>
            <a:endParaRPr lang="en-AU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Initial cause ? Trauma to the soft tissue of the mouth </a:t>
            </a:r>
          </a:p>
          <a:p>
            <a:endParaRPr lang="en-AU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Bony hard deformity of the jaw evident</a:t>
            </a:r>
          </a:p>
          <a:p>
            <a:endParaRPr lang="en-AU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There can be a sinus tract</a:t>
            </a:r>
          </a:p>
          <a:p>
            <a:endParaRPr lang="en-AU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Surgical debridement and long term antibiotics required.</a:t>
            </a:r>
          </a:p>
        </p:txBody>
      </p:sp>
    </p:spTree>
    <p:extLst>
      <p:ext uri="{BB962C8B-B14F-4D97-AF65-F5344CB8AC3E}">
        <p14:creationId xmlns:p14="http://schemas.microsoft.com/office/powerpoint/2010/main" val="376680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2000" y="2642152"/>
            <a:ext cx="7344427" cy="421584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644868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				</a:t>
            </a:r>
            <a:r>
              <a:rPr lang="en-AU" sz="3600" b="1" dirty="0" smtClean="0"/>
              <a:t>Lumpy jaw - Blanket</a:t>
            </a:r>
            <a:endParaRPr lang="en-A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427" y="826270"/>
            <a:ext cx="12192000" cy="181588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Brought back from release site 18 months after release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Treatment - Surgical debridement and long term antibiotics (Metronidazole 20mg/kg IV daily 1 week, Noroclav1ml/20kg daily SC 1 month and </a:t>
            </a:r>
            <a:r>
              <a:rPr lang="en-AU" sz="2800" dirty="0" err="1" smtClean="0"/>
              <a:t>Oxytetracycline</a:t>
            </a:r>
            <a:r>
              <a:rPr lang="en-AU" sz="2800" dirty="0" smtClean="0"/>
              <a:t>  1ml/ 10kg every 5 days IM 3 months.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27" y="2642152"/>
            <a:ext cx="4668873" cy="421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60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7183" y="2497217"/>
            <a:ext cx="6054817" cy="436078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35736" y="95416"/>
            <a:ext cx="5402893" cy="729532"/>
          </a:xfrm>
        </p:spPr>
        <p:txBody>
          <a:bodyPr>
            <a:normAutofit/>
          </a:bodyPr>
          <a:lstStyle/>
          <a:p>
            <a:r>
              <a:rPr lang="en-AU" sz="4000" b="1" dirty="0" smtClean="0"/>
              <a:t>Lumpy Jaw - Sassy</a:t>
            </a:r>
            <a:endParaRPr lang="en-AU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09" y="2560320"/>
            <a:ext cx="6018489" cy="42976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4375" y="983974"/>
            <a:ext cx="10103245" cy="163121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Presented with a bony hard lump rostral mandible. Pus noted to be discharging from a sinus at base of lower incisor</a:t>
            </a:r>
          </a:p>
          <a:p>
            <a:endParaRPr lang="en-AU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Treatment - surgical debridement and long term antibiotics (Metronidazole 20mg/ kg IV daily 1 week, </a:t>
            </a:r>
            <a:r>
              <a:rPr lang="en-AU" dirty="0" err="1" smtClean="0"/>
              <a:t>Noroclav</a:t>
            </a:r>
            <a:r>
              <a:rPr lang="en-AU" dirty="0" smtClean="0"/>
              <a:t> 1ml/20kg SC  daily 1 month and </a:t>
            </a:r>
            <a:r>
              <a:rPr lang="en-AU" dirty="0" err="1" smtClean="0"/>
              <a:t>Oxytetracycline</a:t>
            </a:r>
            <a:r>
              <a:rPr lang="en-AU" dirty="0" smtClean="0"/>
              <a:t> 1ml/10kg IM every five days 3 months).</a:t>
            </a:r>
          </a:p>
        </p:txBody>
      </p:sp>
    </p:spTree>
    <p:extLst>
      <p:ext uri="{BB962C8B-B14F-4D97-AF65-F5344CB8AC3E}">
        <p14:creationId xmlns:p14="http://schemas.microsoft.com/office/powerpoint/2010/main" val="304128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30906"/>
            <a:ext cx="6625944" cy="372709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7594" y="0"/>
            <a:ext cx="10972800" cy="1143000"/>
          </a:xfrm>
        </p:spPr>
        <p:txBody>
          <a:bodyPr>
            <a:normAutofit/>
          </a:bodyPr>
          <a:lstStyle/>
          <a:p>
            <a:r>
              <a:rPr lang="en-AU" sz="4000" b="1" dirty="0" smtClean="0">
                <a:solidFill>
                  <a:schemeClr val="accent2">
                    <a:lumMod val="75000"/>
                  </a:schemeClr>
                </a:solidFill>
              </a:rPr>
              <a:t>			</a:t>
            </a:r>
            <a:r>
              <a:rPr lang="en-AU" sz="4000" b="1" dirty="0" smtClean="0">
                <a:solidFill>
                  <a:schemeClr val="accent2">
                    <a:lumMod val="75000"/>
                  </a:schemeClr>
                </a:solidFill>
              </a:rPr>
              <a:t>Trauma - </a:t>
            </a:r>
            <a:r>
              <a:rPr lang="en-AU" sz="4000" b="1" dirty="0" smtClean="0">
                <a:solidFill>
                  <a:schemeClr val="accent2">
                    <a:lumMod val="75000"/>
                  </a:schemeClr>
                </a:solidFill>
              </a:rPr>
              <a:t>Gunshot - Lindy</a:t>
            </a:r>
            <a:endParaRPr lang="en-A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2474" y="3130906"/>
            <a:ext cx="6291072" cy="37270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25944" y="2253742"/>
            <a:ext cx="5194450" cy="8309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latin typeface="+mj-lt"/>
              </a:rPr>
              <a:t>Ian – Lindy’s severely dehydrated and malnourished joey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491" y="2253741"/>
            <a:ext cx="4918983" cy="8309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latin typeface="+mj-lt"/>
              </a:rPr>
              <a:t>Lindy – gunshot wound to face, cornea lacerated</a:t>
            </a:r>
          </a:p>
        </p:txBody>
      </p:sp>
    </p:spTree>
    <p:extLst>
      <p:ext uri="{BB962C8B-B14F-4D97-AF65-F5344CB8AC3E}">
        <p14:creationId xmlns:p14="http://schemas.microsoft.com/office/powerpoint/2010/main" val="125250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" y="848557"/>
            <a:ext cx="4663604" cy="506413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8172" y="226770"/>
            <a:ext cx="9092795" cy="621791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			</a:t>
            </a:r>
            <a:r>
              <a:rPr lang="en-AU" sz="4900" b="1" dirty="0" smtClean="0">
                <a:solidFill>
                  <a:schemeClr val="accent3">
                    <a:lumMod val="50000"/>
                  </a:schemeClr>
                </a:solidFill>
              </a:rPr>
              <a:t>Trauma - </a:t>
            </a:r>
            <a:r>
              <a:rPr lang="en-AU" sz="4900" b="1" dirty="0" smtClean="0">
                <a:solidFill>
                  <a:schemeClr val="accent3">
                    <a:lumMod val="50000"/>
                  </a:schemeClr>
                </a:solidFill>
              </a:rPr>
              <a:t>MVA - Max</a:t>
            </a:r>
            <a:endParaRPr lang="en-AU" sz="49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812662" y="1533350"/>
            <a:ext cx="5064130" cy="36945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600" y="6027004"/>
            <a:ext cx="5236258" cy="120032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latin typeface="+mj-lt"/>
              </a:rPr>
              <a:t>Max – fractured </a:t>
            </a:r>
            <a:r>
              <a:rPr lang="en-AU" sz="2400" b="1" dirty="0" err="1" smtClean="0">
                <a:latin typeface="+mj-lt"/>
              </a:rPr>
              <a:t>zygoma</a:t>
            </a:r>
            <a:r>
              <a:rPr lang="en-AU" sz="2400" b="1" dirty="0" smtClean="0">
                <a:latin typeface="+mj-lt"/>
              </a:rPr>
              <a:t>, orbit and hard palate, corneal abrasion and concussion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05236" y="6027004"/>
            <a:ext cx="5966692" cy="8309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latin typeface="+mj-lt"/>
              </a:rPr>
              <a:t>Mad Max 2 months later, eating well and feeling much better. Now released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53891" y="1773382"/>
            <a:ext cx="2780145" cy="378565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b="1" dirty="0" err="1" smtClean="0">
                <a:latin typeface="+mj-lt"/>
              </a:rPr>
              <a:t>Oxytetracycline</a:t>
            </a:r>
            <a:r>
              <a:rPr lang="en-AU" sz="2400" b="1" dirty="0" smtClean="0">
                <a:latin typeface="+mj-lt"/>
              </a:rPr>
              <a:t> 1ml/10kg every five days IM – four doses given. One dose of </a:t>
            </a:r>
            <a:r>
              <a:rPr lang="en-AU" sz="2400" b="1" dirty="0" err="1" smtClean="0">
                <a:latin typeface="+mj-lt"/>
              </a:rPr>
              <a:t>Modecate</a:t>
            </a:r>
            <a:r>
              <a:rPr lang="en-AU" sz="2400" b="1" dirty="0" smtClean="0">
                <a:latin typeface="+mj-lt"/>
              </a:rPr>
              <a:t> (50mg IM) and Dexamethasone (7mg SC) at rescue</a:t>
            </a:r>
          </a:p>
        </p:txBody>
      </p:sp>
    </p:spTree>
    <p:extLst>
      <p:ext uri="{BB962C8B-B14F-4D97-AF65-F5344CB8AC3E}">
        <p14:creationId xmlns:p14="http://schemas.microsoft.com/office/powerpoint/2010/main" val="419347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dirty="0" smtClean="0"/>
              <a:t>			</a:t>
            </a:r>
            <a:r>
              <a:rPr lang="en-AU" sz="3600" b="1" dirty="0" smtClean="0"/>
              <a:t>Jaw Deformity</a:t>
            </a:r>
            <a:r>
              <a:rPr lang="en-AU" sz="3600" b="1" dirty="0"/>
              <a:t> </a:t>
            </a:r>
            <a:r>
              <a:rPr lang="en-AU" sz="3600" b="1" dirty="0" smtClean="0"/>
              <a:t>- Winston</a:t>
            </a:r>
            <a:endParaRPr lang="en-AU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261" y="1970247"/>
            <a:ext cx="6923532" cy="46156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46474" y="3278909"/>
            <a:ext cx="3851562" cy="156966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latin typeface="+mj-lt"/>
              </a:rPr>
              <a:t>Jaw deformity developed after his releas</a:t>
            </a:r>
            <a:r>
              <a:rPr lang="en-AU" sz="2400" b="1" dirty="0">
                <a:latin typeface="+mj-lt"/>
              </a:rPr>
              <a:t>e</a:t>
            </a:r>
            <a:r>
              <a:rPr lang="en-AU" sz="2400" b="1" dirty="0" smtClean="0">
                <a:latin typeface="+mj-lt"/>
              </a:rPr>
              <a:t> ten years ago. Still doing well.</a:t>
            </a:r>
          </a:p>
        </p:txBody>
      </p:sp>
    </p:spTree>
    <p:extLst>
      <p:ext uri="{BB962C8B-B14F-4D97-AF65-F5344CB8AC3E}">
        <p14:creationId xmlns:p14="http://schemas.microsoft.com/office/powerpoint/2010/main" val="276228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64148" y="552985"/>
            <a:ext cx="5977738" cy="888255"/>
          </a:xfrm>
        </p:spPr>
        <p:txBody>
          <a:bodyPr>
            <a:normAutofit fontScale="90000"/>
          </a:bodyPr>
          <a:lstStyle/>
          <a:p>
            <a:r>
              <a:rPr lang="en-AU" sz="4000" dirty="0" smtClean="0">
                <a:latin typeface="Century" panose="02040604050505020304" pitchFamily="18" charset="0"/>
              </a:rPr>
              <a:t>Macropod Herpes </a:t>
            </a:r>
            <a:r>
              <a:rPr lang="en-AU" sz="4000" dirty="0">
                <a:latin typeface="Century" panose="02040604050505020304" pitchFamily="18" charset="0"/>
              </a:rPr>
              <a:t>Virus</a:t>
            </a:r>
            <a:r>
              <a:rPr lang="en-AU" sz="4800" dirty="0">
                <a:latin typeface="Century" panose="02040604050505020304" pitchFamily="18" charset="0"/>
              </a:rPr>
              <a:t/>
            </a:r>
            <a:br>
              <a:rPr lang="en-AU" sz="4800" dirty="0">
                <a:latin typeface="Century" panose="02040604050505020304" pitchFamily="18" charset="0"/>
              </a:rPr>
            </a:b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02608"/>
            <a:ext cx="2343912" cy="27553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611" y="787179"/>
            <a:ext cx="11648660" cy="206210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 Herpes viruses in humans cause unpleasant diseases such as cold sores, genital herpes, chicken pox, shingles and glandular fever</a:t>
            </a:r>
          </a:p>
          <a:p>
            <a:endParaRPr lang="en-AU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In macropods both alpha (two strains </a:t>
            </a:r>
            <a:r>
              <a:rPr lang="en-AU" dirty="0" err="1" smtClean="0"/>
              <a:t>MaHV</a:t>
            </a:r>
            <a:r>
              <a:rPr lang="en-AU" dirty="0" smtClean="0"/>
              <a:t> – 1 and </a:t>
            </a:r>
            <a:r>
              <a:rPr lang="en-AU" dirty="0" err="1" smtClean="0"/>
              <a:t>MaHV</a:t>
            </a:r>
            <a:r>
              <a:rPr lang="en-AU" dirty="0" smtClean="0"/>
              <a:t> – 2) and gamma herpes viruses have been isolated</a:t>
            </a:r>
          </a:p>
          <a:p>
            <a:endParaRPr lang="en-AU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A Herpes virus PCR indicated that an illness with predominantly respiratory tract symptoms and high mortality rate in small in-care  joeys was due to a Herpes virus (see report for Heidi).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3912" y="3083476"/>
            <a:ext cx="9784690" cy="377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50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4490"/>
            <a:ext cx="2209190" cy="24835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8087" y="87464"/>
            <a:ext cx="5915771" cy="70788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AU" sz="4000" dirty="0" smtClean="0"/>
              <a:t>Macropod Herpes Virus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8696" y="720388"/>
            <a:ext cx="11783304" cy="384720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Symptoms – fever, lethargy anorexia, nasal and eye discharge, sneezing, wheezing and respiratory distress</a:t>
            </a:r>
          </a:p>
          <a:p>
            <a:endParaRPr lang="en-AU" sz="1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Treatment – </a:t>
            </a:r>
            <a:r>
              <a:rPr lang="en-AU" sz="2800" dirty="0" err="1"/>
              <a:t>V</a:t>
            </a:r>
            <a:r>
              <a:rPr lang="en-AU" sz="2800" dirty="0" err="1" smtClean="0"/>
              <a:t>alaciclovir</a:t>
            </a:r>
            <a:r>
              <a:rPr lang="en-AU" sz="2800" dirty="0" smtClean="0"/>
              <a:t>. Crush 1 tablet and suspend in 15ml boiled water. Use 0.5ml/ kg three times a day for seven days</a:t>
            </a:r>
          </a:p>
          <a:p>
            <a:endParaRPr lang="en-AU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err="1" smtClean="0"/>
              <a:t>Valaciclovir</a:t>
            </a:r>
            <a:r>
              <a:rPr lang="en-AU" sz="2800" dirty="0" smtClean="0"/>
              <a:t> inhibits viral replication </a:t>
            </a:r>
          </a:p>
          <a:p>
            <a:r>
              <a:rPr lang="en-AU" sz="2800" dirty="0"/>
              <a:t>	</a:t>
            </a:r>
            <a:r>
              <a:rPr lang="en-AU" sz="2800" dirty="0" smtClean="0"/>
              <a:t>so it must be used at the first sign of </a:t>
            </a:r>
          </a:p>
          <a:p>
            <a:r>
              <a:rPr lang="en-AU" sz="2800" dirty="0"/>
              <a:t>	</a:t>
            </a:r>
            <a:r>
              <a:rPr lang="en-AU" sz="2800" dirty="0" smtClean="0"/>
              <a:t>illness – usually sneezing, watery eyes, </a:t>
            </a:r>
          </a:p>
          <a:p>
            <a:r>
              <a:rPr lang="en-AU" sz="2800" dirty="0"/>
              <a:t>	</a:t>
            </a:r>
            <a:r>
              <a:rPr lang="en-AU" sz="2800" dirty="0" smtClean="0"/>
              <a:t>runny nose.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613" y="2634605"/>
            <a:ext cx="4052986" cy="35540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50182" y="6205828"/>
            <a:ext cx="5865091" cy="70788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AU" sz="2000" b="1" dirty="0" smtClean="0">
                <a:latin typeface="+mj-lt"/>
              </a:rPr>
              <a:t>Heidi -12 months after </a:t>
            </a:r>
            <a:r>
              <a:rPr lang="en-AU" sz="2000" b="1" dirty="0" err="1" smtClean="0">
                <a:latin typeface="+mj-lt"/>
              </a:rPr>
              <a:t>Valaciclovir</a:t>
            </a:r>
            <a:endParaRPr lang="en-AU" sz="2000" b="1" dirty="0" smtClean="0">
              <a:latin typeface="+mj-lt"/>
            </a:endParaRPr>
          </a:p>
          <a:p>
            <a:r>
              <a:rPr lang="en-AU" sz="2000" b="1" dirty="0">
                <a:latin typeface="+mj-lt"/>
              </a:rPr>
              <a:t>t</a:t>
            </a:r>
            <a:r>
              <a:rPr lang="en-AU" sz="2000" b="1" dirty="0" smtClean="0">
                <a:latin typeface="+mj-lt"/>
              </a:rPr>
              <a:t>reatment and recovery from Herpes virus</a:t>
            </a:r>
          </a:p>
        </p:txBody>
      </p:sp>
    </p:spTree>
    <p:extLst>
      <p:ext uri="{BB962C8B-B14F-4D97-AF65-F5344CB8AC3E}">
        <p14:creationId xmlns:p14="http://schemas.microsoft.com/office/powerpoint/2010/main" val="219837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7080"/>
            <a:ext cx="2059388" cy="24209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2811" y="1240684"/>
            <a:ext cx="5204059" cy="34693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3949" y="658130"/>
            <a:ext cx="6638861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A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/>
              <a:t>Joeys who have not been treated with </a:t>
            </a:r>
            <a:r>
              <a:rPr lang="en-AU" sz="3200" dirty="0" err="1"/>
              <a:t>V</a:t>
            </a:r>
            <a:r>
              <a:rPr lang="en-AU" sz="3200" dirty="0" err="1" smtClean="0"/>
              <a:t>alaciclovir</a:t>
            </a:r>
            <a:r>
              <a:rPr lang="en-AU" sz="3200" dirty="0" smtClean="0"/>
              <a:t> </a:t>
            </a:r>
            <a:r>
              <a:rPr lang="en-AU" sz="3200" dirty="0"/>
              <a:t>early in the illness can be treated symptomatically with the following </a:t>
            </a:r>
            <a:r>
              <a:rPr lang="en-AU" sz="3200" dirty="0" smtClean="0"/>
              <a:t>medications – Panadol, Fess nasal saline, </a:t>
            </a:r>
            <a:r>
              <a:rPr lang="en-AU" sz="3200" dirty="0" err="1" smtClean="0"/>
              <a:t>Bromhexine</a:t>
            </a:r>
            <a:r>
              <a:rPr lang="en-AU" sz="3200" dirty="0" smtClean="0"/>
              <a:t>, Salbutamol 				Ventolin via  					nebuliser),</a:t>
            </a:r>
            <a:endParaRPr lang="en-AU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3200" dirty="0" smtClean="0"/>
          </a:p>
          <a:p>
            <a:r>
              <a:rPr lang="en-AU" sz="3200" dirty="0" smtClean="0"/>
              <a:t>      </a:t>
            </a:r>
            <a:endParaRPr lang="en-A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085106" y="270344"/>
            <a:ext cx="5025224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AU" sz="3600" b="1" dirty="0" smtClean="0"/>
              <a:t>Macropod herpes virus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44076" y="5736657"/>
            <a:ext cx="3667225" cy="22138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endParaRPr lang="en-AU" dirty="0" err="1" smtClean="0"/>
          </a:p>
        </p:txBody>
      </p:sp>
      <p:sp>
        <p:nvSpPr>
          <p:cNvPr id="7" name="TextBox 6"/>
          <p:cNvSpPr txBox="1"/>
          <p:nvPr/>
        </p:nvSpPr>
        <p:spPr>
          <a:xfrm>
            <a:off x="3984857" y="4862709"/>
            <a:ext cx="5755907" cy="156966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 err="1" smtClean="0"/>
              <a:t>Amoxycillin</a:t>
            </a:r>
            <a:r>
              <a:rPr lang="en-AU" sz="3200" dirty="0" smtClean="0"/>
              <a:t> </a:t>
            </a:r>
            <a:r>
              <a:rPr lang="en-AU" sz="3200" dirty="0"/>
              <a:t>and Sucralfate (see handout or </a:t>
            </a:r>
            <a:r>
              <a:rPr lang="en-AU" sz="3200" i="1" dirty="0"/>
              <a:t>Possumwood </a:t>
            </a:r>
            <a:r>
              <a:rPr lang="en-AU" sz="3200" dirty="0"/>
              <a:t>website for doses).</a:t>
            </a:r>
            <a:endParaRPr lang="en-AU" sz="3200" dirty="0" smtClean="0"/>
          </a:p>
        </p:txBody>
      </p:sp>
    </p:spTree>
    <p:extLst>
      <p:ext uri="{BB962C8B-B14F-4D97-AF65-F5344CB8AC3E}">
        <p14:creationId xmlns:p14="http://schemas.microsoft.com/office/powerpoint/2010/main" val="219337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359859" y="-146304"/>
            <a:ext cx="3686049" cy="918810"/>
          </a:xfrm>
        </p:spPr>
        <p:txBody>
          <a:bodyPr>
            <a:normAutofit/>
          </a:bodyPr>
          <a:lstStyle/>
          <a:p>
            <a:r>
              <a:rPr lang="en-AU" sz="4800" dirty="0">
                <a:solidFill>
                  <a:schemeClr val="accent1">
                    <a:lumMod val="75000"/>
                  </a:schemeClr>
                </a:solidFill>
              </a:rPr>
              <a:t>Introduction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93946"/>
            <a:ext cx="1925949" cy="22640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18167" y="1006471"/>
            <a:ext cx="10373833" cy="489364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latin typeface="Century" panose="02040604050505020304" pitchFamily="18" charset="0"/>
              </a:rPr>
              <a:t>Some Guiding Principles for Wildlife Carers</a:t>
            </a:r>
          </a:p>
          <a:p>
            <a:endParaRPr lang="en-AU" sz="2800" b="1" dirty="0" smtClean="0">
              <a:latin typeface="Century" panose="020406040505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>
                <a:latin typeface="Century" panose="02040604050505020304" pitchFamily="18" charset="0"/>
              </a:rPr>
              <a:t>First, do no harm (</a:t>
            </a:r>
            <a:r>
              <a:rPr lang="en-AU" sz="2800" i="1" dirty="0" err="1" smtClean="0">
                <a:latin typeface="Century" panose="02040604050505020304" pitchFamily="18" charset="0"/>
              </a:rPr>
              <a:t>primum</a:t>
            </a:r>
            <a:r>
              <a:rPr lang="en-AU" sz="2800" i="1" dirty="0" smtClean="0">
                <a:latin typeface="Century" panose="02040604050505020304" pitchFamily="18" charset="0"/>
              </a:rPr>
              <a:t> non </a:t>
            </a:r>
            <a:r>
              <a:rPr lang="en-AU" sz="2800" i="1" dirty="0" err="1" smtClean="0">
                <a:latin typeface="Century" panose="02040604050505020304" pitchFamily="18" charset="0"/>
              </a:rPr>
              <a:t>nocere</a:t>
            </a:r>
            <a:r>
              <a:rPr lang="en-AU" sz="2800" dirty="0" smtClean="0">
                <a:latin typeface="Century" panose="02040604050505020304" pitchFamily="18" charset="0"/>
              </a:rPr>
              <a:t>)</a:t>
            </a:r>
          </a:p>
          <a:p>
            <a:endParaRPr lang="en-AU" sz="2800" dirty="0" smtClean="0">
              <a:latin typeface="Century" panose="020406040505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>
                <a:latin typeface="Century" panose="02040604050505020304" pitchFamily="18" charset="0"/>
              </a:rPr>
              <a:t>Ensure adequate skills </a:t>
            </a:r>
            <a:r>
              <a:rPr lang="en-AU" sz="2800" dirty="0">
                <a:latin typeface="Century" panose="02040604050505020304" pitchFamily="18" charset="0"/>
              </a:rPr>
              <a:t>&amp;</a:t>
            </a:r>
            <a:r>
              <a:rPr lang="en-AU" sz="2800" dirty="0" smtClean="0">
                <a:latin typeface="Century" panose="02040604050505020304" pitchFamily="18" charset="0"/>
              </a:rPr>
              <a:t> knowledge</a:t>
            </a:r>
          </a:p>
          <a:p>
            <a:endParaRPr lang="en-AU" sz="2800" dirty="0" smtClean="0">
              <a:latin typeface="Century" panose="020406040505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>
                <a:latin typeface="Century" panose="02040604050505020304" pitchFamily="18" charset="0"/>
              </a:rPr>
              <a:t>Do not cause unnecessary pain or distress</a:t>
            </a:r>
          </a:p>
          <a:p>
            <a:endParaRPr lang="en-AU" sz="2800" dirty="0" smtClean="0">
              <a:latin typeface="Century" panose="020406040505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>
                <a:latin typeface="Century" panose="02040604050505020304" pitchFamily="18" charset="0"/>
              </a:rPr>
              <a:t>Understand that evidence of treatments in </a:t>
            </a:r>
          </a:p>
          <a:p>
            <a:r>
              <a:rPr lang="en-AU" sz="2800" dirty="0">
                <a:latin typeface="Century" panose="02040604050505020304" pitchFamily="18" charset="0"/>
              </a:rPr>
              <a:t>	</a:t>
            </a:r>
            <a:r>
              <a:rPr lang="en-AU" sz="2800" dirty="0" smtClean="0">
                <a:latin typeface="Century" panose="02040604050505020304" pitchFamily="18" charset="0"/>
              </a:rPr>
              <a:t>wildlife medicine is often anecdotal &amp; not </a:t>
            </a:r>
          </a:p>
          <a:p>
            <a:r>
              <a:rPr lang="en-AU" sz="2800" dirty="0">
                <a:latin typeface="Century" panose="02040604050505020304" pitchFamily="18" charset="0"/>
              </a:rPr>
              <a:t>	</a:t>
            </a:r>
            <a:r>
              <a:rPr lang="en-AU" sz="2800" dirty="0" smtClean="0">
                <a:latin typeface="Century" panose="02040604050505020304" pitchFamily="18" charset="0"/>
              </a:rPr>
              <a:t>proven in scientific trials</a:t>
            </a:r>
            <a:endParaRPr lang="en-AU" sz="2800" dirty="0">
              <a:latin typeface="Century" panose="020406040505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5401" y="1474505"/>
            <a:ext cx="2875709" cy="354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4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331597" y="15899"/>
            <a:ext cx="3346974" cy="911084"/>
          </a:xfrm>
        </p:spPr>
        <p:txBody>
          <a:bodyPr>
            <a:normAutofit/>
          </a:bodyPr>
          <a:lstStyle/>
          <a:p>
            <a:r>
              <a:rPr lang="en-US" sz="3600" dirty="0"/>
              <a:t>R</a:t>
            </a:r>
            <a:r>
              <a:rPr lang="en-US" sz="3600" dirty="0" smtClean="0"/>
              <a:t>eferences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9451" y="5480304"/>
            <a:ext cx="2343912" cy="27553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1242" y="1310230"/>
            <a:ext cx="10860065" cy="532453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dirty="0" err="1" smtClean="0"/>
              <a:t>Vogelnest</a:t>
            </a:r>
            <a:r>
              <a:rPr lang="en-AU" sz="2400" dirty="0" smtClean="0"/>
              <a:t>, L and Woods, R. (</a:t>
            </a:r>
            <a:r>
              <a:rPr lang="en-AU" sz="2400" dirty="0" err="1" smtClean="0"/>
              <a:t>eds</a:t>
            </a:r>
            <a:r>
              <a:rPr lang="en-AU" sz="2400" dirty="0" smtClean="0"/>
              <a:t>). 2008. </a:t>
            </a:r>
            <a:r>
              <a:rPr lang="en-AU" sz="2400" i="1" dirty="0" smtClean="0"/>
              <a:t>Medicine of Australian Mammals, </a:t>
            </a:r>
            <a:r>
              <a:rPr lang="en-AU" sz="2400" dirty="0" smtClean="0"/>
              <a:t>CSIRO Publishing.</a:t>
            </a:r>
          </a:p>
          <a:p>
            <a:endParaRPr lang="en-AU" sz="1000" dirty="0" smtClean="0"/>
          </a:p>
          <a:p>
            <a:r>
              <a:rPr lang="en-AU" sz="2400" dirty="0" err="1" smtClean="0"/>
              <a:t>Ladds</a:t>
            </a:r>
            <a:r>
              <a:rPr lang="en-AU" sz="2400" dirty="0" smtClean="0"/>
              <a:t>, P. 2009. </a:t>
            </a:r>
            <a:r>
              <a:rPr lang="en-AU" sz="2400" i="1" dirty="0" smtClean="0"/>
              <a:t>Pathology of Australian Native Wildlife, </a:t>
            </a:r>
            <a:r>
              <a:rPr lang="en-AU" sz="2400" dirty="0" smtClean="0"/>
              <a:t>CSIRO Publishing.</a:t>
            </a:r>
          </a:p>
          <a:p>
            <a:endParaRPr lang="en-AU" sz="1000" dirty="0"/>
          </a:p>
          <a:p>
            <a:r>
              <a:rPr lang="en-AU" sz="2400" dirty="0" smtClean="0"/>
              <a:t>Smith, J A, et al. 2008. </a:t>
            </a:r>
            <a:r>
              <a:rPr lang="en-AU" sz="2400" i="1" dirty="0" smtClean="0"/>
              <a:t>Identification and isolation of a novel Herpes virus in a captive mob of eastern grey kangaroos (</a:t>
            </a:r>
            <a:r>
              <a:rPr lang="en-AU" sz="2400" i="1" dirty="0" err="1"/>
              <a:t>M</a:t>
            </a:r>
            <a:r>
              <a:rPr lang="en-AU" sz="2400" i="1" dirty="0" err="1" smtClean="0"/>
              <a:t>acropus</a:t>
            </a:r>
            <a:endParaRPr lang="en-AU" sz="2400" i="1" dirty="0" smtClean="0"/>
          </a:p>
          <a:p>
            <a:r>
              <a:rPr lang="en-AU" sz="2400" i="1" dirty="0" err="1" smtClean="0"/>
              <a:t>Giganteus</a:t>
            </a:r>
            <a:r>
              <a:rPr lang="en-AU" sz="2400" i="1" dirty="0" smtClean="0"/>
              <a:t>). </a:t>
            </a:r>
            <a:r>
              <a:rPr lang="en-AU" sz="2400" dirty="0" smtClean="0"/>
              <a:t>Veterinary Microbiology, </a:t>
            </a:r>
            <a:r>
              <a:rPr lang="en-AU" sz="2400" dirty="0" err="1" smtClean="0"/>
              <a:t>vol</a:t>
            </a:r>
            <a:r>
              <a:rPr lang="en-AU" sz="2400" dirty="0" smtClean="0"/>
              <a:t> 129, pp. 236-245.</a:t>
            </a:r>
          </a:p>
          <a:p>
            <a:endParaRPr lang="en-AU" sz="2400" dirty="0" smtClean="0"/>
          </a:p>
          <a:p>
            <a:r>
              <a:rPr lang="en-AU" sz="2400" i="1" dirty="0" smtClean="0"/>
              <a:t>Energy Systems. </a:t>
            </a:r>
            <a:r>
              <a:rPr lang="en-AU" sz="2400" dirty="0" smtClean="0">
                <a:hlinkClick r:id="rId4"/>
              </a:rPr>
              <a:t>http://www.teachpe.com/physiology/energy</a:t>
            </a:r>
            <a:endParaRPr lang="en-AU" sz="2400" dirty="0" smtClean="0"/>
          </a:p>
          <a:p>
            <a:r>
              <a:rPr lang="en-AU" sz="2400" dirty="0" smtClean="0"/>
              <a:t>_</a:t>
            </a:r>
            <a:r>
              <a:rPr lang="en-AU" sz="2400" dirty="0" err="1" smtClean="0"/>
              <a:t>systems.php</a:t>
            </a:r>
            <a:r>
              <a:rPr lang="en-AU" sz="2400" dirty="0" smtClean="0"/>
              <a:t>. Accessed  12 February 2016.</a:t>
            </a:r>
          </a:p>
          <a:p>
            <a:endParaRPr lang="en-AU" sz="2400" dirty="0"/>
          </a:p>
          <a:p>
            <a:r>
              <a:rPr lang="en-AU" sz="2400" dirty="0" smtClean="0"/>
              <a:t>		Thanks to Steve for preparing the slides</a:t>
            </a:r>
          </a:p>
          <a:p>
            <a:endParaRPr lang="en-AU" sz="2800" i="1" dirty="0" smtClean="0"/>
          </a:p>
          <a:p>
            <a:r>
              <a:rPr lang="en-AU" sz="2800" i="1" dirty="0" smtClean="0"/>
              <a:t>		</a:t>
            </a:r>
            <a:r>
              <a:rPr lang="en-AU" sz="2800" b="1" i="1" dirty="0" smtClean="0"/>
              <a:t>www.possumwood.com.au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461" y="3390874"/>
            <a:ext cx="3080539" cy="346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785219" y="91596"/>
            <a:ext cx="4680917" cy="721300"/>
          </a:xfrm>
        </p:spPr>
        <p:txBody>
          <a:bodyPr>
            <a:normAutofit fontScale="90000"/>
          </a:bodyPr>
          <a:lstStyle/>
          <a:p>
            <a:r>
              <a:rPr lang="en-AU" sz="4800" dirty="0" smtClean="0">
                <a:latin typeface="Century" panose="02040604050505020304" pitchFamily="18" charset="0"/>
              </a:rPr>
              <a:t>Stress </a:t>
            </a:r>
            <a:r>
              <a:rPr lang="en-AU" sz="4800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</a:rPr>
              <a:t>Myopathy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02608"/>
            <a:ext cx="2343912" cy="27553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94197" y="1496711"/>
            <a:ext cx="4371939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AU" sz="3600" b="1" dirty="0" smtClean="0">
                <a:latin typeface="Century" panose="02040604050505020304" pitchFamily="18" charset="0"/>
              </a:rPr>
              <a:t> </a:t>
            </a:r>
            <a:endParaRPr lang="en-AU" sz="3600" b="1" dirty="0" smtClean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89124" y="979925"/>
            <a:ext cx="9115399" cy="418576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Major trigger – stress caused by fear or anxiety</a:t>
            </a:r>
          </a:p>
          <a:p>
            <a:endParaRPr lang="en-A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Risk increased by physical exertion </a:t>
            </a:r>
          </a:p>
          <a:p>
            <a:endParaRPr lang="en-A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Obvious causes – macropod caught in a fence, chased by a motor vehicle or dogs will definitely have stress myopathy. Severity varies</a:t>
            </a:r>
          </a:p>
          <a:p>
            <a:endParaRPr lang="en-A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Some causes more subtle, </a:t>
            </a:r>
            <a:r>
              <a:rPr lang="en-A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A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change in carer, relocation to release site or certain noises</a:t>
            </a:r>
          </a:p>
          <a:p>
            <a:endParaRPr lang="en-A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Personality of the animal also plays a role in whether stress myopathy develops</a:t>
            </a:r>
          </a:p>
        </p:txBody>
      </p:sp>
    </p:spTree>
    <p:extLst>
      <p:ext uri="{BB962C8B-B14F-4D97-AF65-F5344CB8AC3E}">
        <p14:creationId xmlns:p14="http://schemas.microsoft.com/office/powerpoint/2010/main" val="227790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02608"/>
            <a:ext cx="2343912" cy="27553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06349" y="1146313"/>
            <a:ext cx="3982278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concepts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29948" y="1914939"/>
            <a:ext cx="9256643" cy="240065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Two concepts are important in understanding the development of stress myopathy:</a:t>
            </a:r>
          </a:p>
          <a:p>
            <a:endParaRPr lang="en-A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Sympathetic nervous system &amp; the hormone adrenalin</a:t>
            </a:r>
          </a:p>
          <a:p>
            <a:endParaRPr lang="en-AU" sz="1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Aerobic &amp; anaerobic metabolism</a:t>
            </a:r>
          </a:p>
        </p:txBody>
      </p:sp>
    </p:spTree>
    <p:extLst>
      <p:ext uri="{BB962C8B-B14F-4D97-AF65-F5344CB8AC3E}">
        <p14:creationId xmlns:p14="http://schemas.microsoft.com/office/powerpoint/2010/main" val="416375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02608"/>
            <a:ext cx="2343912" cy="2755392"/>
          </a:xfrm>
          <a:prstGeom prst="rect">
            <a:avLst/>
          </a:prstGeom>
        </p:spPr>
      </p:pic>
      <p:pic>
        <p:nvPicPr>
          <p:cNvPr id="6" name="Picture 2" descr="http://marciebrockbookmarketingmaven.files.wordpress.com/2014/01/fight-vs-relax.jpg?w=500&amp;h=28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635" y="1862723"/>
            <a:ext cx="6350000" cy="359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23182" y="146039"/>
            <a:ext cx="3140765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Fear factor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43912" y="881270"/>
            <a:ext cx="8070574" cy="8309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Fear &amp; anxiety trigger the sympathetic nervous system &amp; synthesis  &amp; release of adrenalin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9826" y="5685182"/>
            <a:ext cx="332629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 smtClean="0">
                <a:latin typeface="Arial" panose="020B0604020202020204" pitchFamily="34" charset="0"/>
                <a:cs typeface="Arial" panose="020B0604020202020204" pitchFamily="34" charset="0"/>
              </a:rPr>
              <a:t>Sympathetic - fight or flight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76120" y="5698434"/>
            <a:ext cx="4071179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Parasympathetic – rest and digest</a:t>
            </a:r>
          </a:p>
        </p:txBody>
      </p:sp>
    </p:spTree>
    <p:extLst>
      <p:ext uri="{BB962C8B-B14F-4D97-AF65-F5344CB8AC3E}">
        <p14:creationId xmlns:p14="http://schemas.microsoft.com/office/powerpoint/2010/main" val="30464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02608"/>
            <a:ext cx="2343912" cy="27553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87757" y="344557"/>
            <a:ext cx="7991060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Sympathetic nervous system: Effects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3687" y="1292087"/>
            <a:ext cx="9243392" cy="449353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Stimulates release of adrenalin</a:t>
            </a:r>
          </a:p>
          <a:p>
            <a:endParaRPr lang="en-AU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Stimulates glucose release from liver</a:t>
            </a:r>
          </a:p>
          <a:p>
            <a:endParaRPr lang="en-AU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Diverts blood away from gut and skin</a:t>
            </a:r>
          </a:p>
          <a:p>
            <a:endParaRPr lang="en-AU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Enhances blood flow to skeletal muscles (1200%), brain &amp; lungs</a:t>
            </a:r>
          </a:p>
          <a:p>
            <a:endParaRPr lang="en-AU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Dilates bronchioles (airways) of lungs allowing better oxygen exchange</a:t>
            </a:r>
          </a:p>
          <a:p>
            <a:endParaRPr lang="en-AU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Increases heart rate and contractility of heart cells</a:t>
            </a:r>
          </a:p>
          <a:p>
            <a:endParaRPr lang="en-AU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Dilates cardiac blood vessels</a:t>
            </a:r>
          </a:p>
          <a:p>
            <a:endParaRPr lang="en-AU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Dilates pupils.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94405" y="6211669"/>
            <a:ext cx="9397595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 smtClean="0"/>
              <a:t>Useful reference:</a:t>
            </a:r>
            <a:r>
              <a:rPr lang="en-AU" b="1" i="1" dirty="0"/>
              <a:t> Energy Systems. </a:t>
            </a:r>
            <a:r>
              <a:rPr lang="en-AU" b="1" dirty="0">
                <a:hlinkClick r:id="rId4"/>
              </a:rPr>
              <a:t>http://www.teachpe.com/physiology/energy</a:t>
            </a:r>
            <a:endParaRPr lang="en-AU" b="1" dirty="0"/>
          </a:p>
          <a:p>
            <a:r>
              <a:rPr lang="en-AU" b="1" dirty="0"/>
              <a:t>_</a:t>
            </a:r>
            <a:r>
              <a:rPr lang="en-AU" b="1" dirty="0" err="1"/>
              <a:t>systems.php</a:t>
            </a:r>
            <a:r>
              <a:rPr lang="en-AU" b="1" dirty="0"/>
              <a:t>.  </a:t>
            </a:r>
            <a:endParaRPr lang="en-AU" b="1" dirty="0" smtClean="0"/>
          </a:p>
        </p:txBody>
      </p:sp>
    </p:spTree>
    <p:extLst>
      <p:ext uri="{BB962C8B-B14F-4D97-AF65-F5344CB8AC3E}">
        <p14:creationId xmlns:p14="http://schemas.microsoft.com/office/powerpoint/2010/main" val="336030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02608"/>
            <a:ext cx="2343912" cy="27553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72609" y="755374"/>
            <a:ext cx="4141304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Adrenalin Rush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7913" y="1484243"/>
            <a:ext cx="9197009" cy="255454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Adrenalin contributes to the fight or flight response by:</a:t>
            </a:r>
          </a:p>
          <a:p>
            <a:endParaRPr lang="en-A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increasing blood flow to the muscles</a:t>
            </a:r>
          </a:p>
          <a:p>
            <a:endParaRPr lang="en-A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increasing output of the heart</a:t>
            </a:r>
          </a:p>
          <a:p>
            <a:r>
              <a:rPr lang="en-A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pupil dilation  </a:t>
            </a:r>
          </a:p>
          <a:p>
            <a:endParaRPr lang="en-A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increasing blood glucose</a:t>
            </a:r>
          </a:p>
        </p:txBody>
      </p:sp>
    </p:spTree>
    <p:extLst>
      <p:ext uri="{BB962C8B-B14F-4D97-AF65-F5344CB8AC3E}">
        <p14:creationId xmlns:p14="http://schemas.microsoft.com/office/powerpoint/2010/main" val="173674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 on brainstorming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 on brainstorming" id="{C229246F-E851-40FB-8E1D-535DCA6AFD71}" vid="{8D346C02-FE09-4A8E-BC58-EB73E373F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3BE57A2-D666-4652-B423-3EEF5C79D9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brainstorming presentation</Template>
  <TotalTime>0</TotalTime>
  <Words>2352</Words>
  <Application>Microsoft Office PowerPoint</Application>
  <PresentationFormat>Widescreen</PresentationFormat>
  <Paragraphs>385</Paragraphs>
  <Slides>40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Century</vt:lpstr>
      <vt:lpstr>Century Gothic</vt:lpstr>
      <vt:lpstr>Palatino Linotype</vt:lpstr>
      <vt:lpstr>Wingdings 2</vt:lpstr>
      <vt:lpstr>Presentation on brainstorming</vt:lpstr>
      <vt:lpstr>Advanced Macropod Course 2016</vt:lpstr>
      <vt:lpstr>PowerPoint Presentation</vt:lpstr>
      <vt:lpstr>Advanced Macropod Course 2016</vt:lpstr>
      <vt:lpstr>Introduction</vt:lpstr>
      <vt:lpstr>Stress Myopathy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Biochemistry: Ellie - Myopathy &amp; Renal failure </vt:lpstr>
      <vt:lpstr>PowerPoint Presentation</vt:lpstr>
      <vt:lpstr>Treatment of stress myopathy (Cont)</vt:lpstr>
      <vt:lpstr>PowerPoint Presentation</vt:lpstr>
      <vt:lpstr>Urinalysis – Multistix 10 SG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Mouth &amp; Jaw Problems</vt:lpstr>
      <vt:lpstr>Macropod Skull &amp; Dentition</vt:lpstr>
      <vt:lpstr>    Malocclusion - Spencer</vt:lpstr>
      <vt:lpstr>    Tooth Problems</vt:lpstr>
      <vt:lpstr>  Mouth Infection - trauma - Marley</vt:lpstr>
      <vt:lpstr>Mouth infection - grass seed abscess - Venus</vt:lpstr>
      <vt:lpstr>    Lumpy Jaw</vt:lpstr>
      <vt:lpstr>    Lumpy jaw - Blanket</vt:lpstr>
      <vt:lpstr>Lumpy Jaw - Sassy</vt:lpstr>
      <vt:lpstr>   Trauma - Gunshot - Lindy</vt:lpstr>
      <vt:lpstr>   Trauma - MVA - Max</vt:lpstr>
      <vt:lpstr>   Jaw Deformity - Winston</vt:lpstr>
      <vt:lpstr>Macropod Herpes Virus </vt:lpstr>
      <vt:lpstr>PowerPoint Presentation</vt:lpstr>
      <vt:lpstr>PowerPoint Presentation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2016-02-05T06:42:48Z</dcterms:created>
  <dcterms:modified xsi:type="dcterms:W3CDTF">2016-02-28T06:06:09Z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TC034606379991</vt:lpwstr>
  </property>
</Properties>
</file>